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9" r:id="rId18"/>
    <p:sldId id="290" r:id="rId19"/>
    <p:sldId id="291" r:id="rId20"/>
    <p:sldId id="292" r:id="rId21"/>
    <p:sldId id="293" r:id="rId22"/>
    <p:sldId id="294" r:id="rId23"/>
    <p:sldId id="296" r:id="rId24"/>
    <p:sldId id="295" r:id="rId25"/>
    <p:sldId id="274" r:id="rId26"/>
    <p:sldId id="275" r:id="rId27"/>
    <p:sldId id="276" r:id="rId28"/>
    <p:sldId id="277" r:id="rId29"/>
    <p:sldId id="278" r:id="rId30"/>
    <p:sldId id="279" r:id="rId31"/>
    <p:sldId id="298" r:id="rId32"/>
    <p:sldId id="281" r:id="rId33"/>
    <p:sldId id="280" r:id="rId34"/>
    <p:sldId id="282" r:id="rId35"/>
    <p:sldId id="285" r:id="rId36"/>
    <p:sldId id="286" r:id="rId37"/>
    <p:sldId id="297" r:id="rId38"/>
    <p:sldId id="287" r:id="rId39"/>
    <p:sldId id="28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1"/>
    <p:restoredTop sz="93632"/>
  </p:normalViewPr>
  <p:slideViewPr>
    <p:cSldViewPr snapToGrid="0" snapToObjects="1">
      <p:cViewPr varScale="1">
        <p:scale>
          <a:sx n="55" d="100"/>
          <a:sy n="55" d="100"/>
        </p:scale>
        <p:origin x="22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8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82D31-ECDB-1F4C-BD4C-04A910FEFA8E}" type="datetimeFigureOut">
              <a:rPr kumimoji="1" lang="ja-JP" altLang="en-US" smtClean="0"/>
              <a:t>2017/4/16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FA050-CA4D-2C4A-83EF-724C08366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54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FA050-CA4D-2C4A-83EF-724C08366D6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31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3827" y="503580"/>
            <a:ext cx="10204173" cy="3547253"/>
          </a:xfrm>
        </p:spPr>
        <p:txBody>
          <a:bodyPr/>
          <a:lstStyle/>
          <a:p>
            <a:pPr algn="l"/>
            <a:r>
              <a:rPr kumimoji="0" lang="en-US" altLang="ja-JP" dirty="0">
                <a:solidFill>
                  <a:srgbClr val="030305"/>
                </a:solidFill>
              </a:rPr>
              <a:t>『</a:t>
            </a:r>
            <a:r>
              <a:rPr kumimoji="0" lang="ja-JP" altLang="en-US" dirty="0">
                <a:solidFill>
                  <a:srgbClr val="030305"/>
                </a:solidFill>
              </a:rPr>
              <a:t>東京の言語景観</a:t>
            </a:r>
            <a:r>
              <a:rPr kumimoji="0" lang="en-US" altLang="ja-JP" dirty="0">
                <a:solidFill>
                  <a:srgbClr val="030305"/>
                </a:solidFill>
              </a:rPr>
              <a:t>』</a:t>
            </a:r>
            <a:r>
              <a:rPr kumimoji="0" lang="ja-JP" altLang="en-US" dirty="0" smtClean="0">
                <a:solidFill>
                  <a:srgbClr val="030305"/>
                </a:solidFill>
              </a:rPr>
              <a:t>と</a:t>
            </a:r>
            <a:r>
              <a:rPr kumimoji="0" lang="en-US" altLang="ja-JP" dirty="0" smtClean="0">
                <a:solidFill>
                  <a:srgbClr val="030305"/>
                </a:solidFill>
              </a:rPr>
              <a:t/>
            </a:r>
            <a:br>
              <a:rPr kumimoji="0" lang="en-US" altLang="ja-JP" dirty="0" smtClean="0">
                <a:solidFill>
                  <a:srgbClr val="030305"/>
                </a:solidFill>
              </a:rPr>
            </a:br>
            <a:r>
              <a:rPr kumimoji="0" lang="en-US" altLang="ja-JP" dirty="0">
                <a:solidFill>
                  <a:srgbClr val="030305"/>
                </a:solidFill>
              </a:rPr>
              <a:t> </a:t>
            </a:r>
            <a:r>
              <a:rPr kumimoji="0" lang="en-US" altLang="ja-JP" dirty="0" smtClean="0">
                <a:solidFill>
                  <a:srgbClr val="030305"/>
                </a:solidFill>
              </a:rPr>
              <a:t> </a:t>
            </a:r>
            <a:r>
              <a:rPr kumimoji="0" lang="ja-JP" altLang="en-US" dirty="0" smtClean="0">
                <a:solidFill>
                  <a:srgbClr val="030305"/>
                </a:solidFill>
              </a:rPr>
              <a:t>留学生</a:t>
            </a:r>
            <a:r>
              <a:rPr kumimoji="0" lang="ja-JP" altLang="en-US" dirty="0">
                <a:solidFill>
                  <a:srgbClr val="030305"/>
                </a:solidFill>
              </a:rPr>
              <a:t>から見た多言語対応</a:t>
            </a:r>
            <a:br>
              <a:rPr kumimoji="0" lang="ja-JP" altLang="en-US" dirty="0">
                <a:solidFill>
                  <a:srgbClr val="030305"/>
                </a:solidFill>
              </a:rPr>
            </a:br>
            <a:endParaRPr lang="en-US" altLang="ja-JP" dirty="0">
              <a:solidFill>
                <a:srgbClr val="030305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786809" y="3715034"/>
            <a:ext cx="11209473" cy="2749561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solidFill>
                  <a:schemeClr val="tx1"/>
                </a:solidFill>
              </a:rPr>
              <a:t>2020</a:t>
            </a:r>
            <a:r>
              <a:rPr kumimoji="1" lang="ja-JP" altLang="en-US" sz="3600" dirty="0" smtClean="0">
                <a:solidFill>
                  <a:schemeClr val="tx1"/>
                </a:solidFill>
              </a:rPr>
              <a:t>東京オリンピック・パラリンピックに向けて</a:t>
            </a:r>
            <a:endParaRPr kumimoji="1" lang="en-US" altLang="ja-JP" sz="3600" dirty="0" smtClean="0">
              <a:solidFill>
                <a:schemeClr val="tx1"/>
              </a:solidFill>
            </a:endParaRPr>
          </a:p>
          <a:p>
            <a:endParaRPr lang="en-US" altLang="ja-JP" sz="3600" dirty="0">
              <a:solidFill>
                <a:schemeClr val="tx1"/>
              </a:solidFill>
            </a:endParaRPr>
          </a:p>
          <a:p>
            <a:r>
              <a:rPr kumimoji="1" lang="ja-JP" altLang="en-US" sz="3600" dirty="0" smtClean="0">
                <a:solidFill>
                  <a:schemeClr val="tx1"/>
                </a:solidFill>
              </a:rPr>
              <a:t>西郡 仁朗（首都大学東京）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</a:t>
            </a:r>
          </a:p>
          <a:p>
            <a:pPr marL="0" indent="0">
              <a:buNone/>
            </a:pPr>
            <a:r>
              <a:rPr kumimoji="1" lang="ja-JP" altLang="en-US" sz="4000" dirty="0" smtClean="0"/>
              <a:t>　中国人顧客の多い電気店</a:t>
            </a:r>
          </a:p>
          <a:p>
            <a:pPr marL="0" indent="0">
              <a:buNone/>
            </a:pPr>
            <a:endParaRPr kumimoji="1" lang="ja-JP" altLang="en-US" sz="4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6" y="2136349"/>
            <a:ext cx="7005430" cy="402090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2" y="3865787"/>
            <a:ext cx="5989983" cy="31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</a:t>
            </a:r>
          </a:p>
          <a:p>
            <a:pPr marL="0" indent="0">
              <a:buNone/>
            </a:pPr>
            <a:r>
              <a:rPr kumimoji="1" lang="ja-JP" altLang="en-US" sz="4000" dirty="0" smtClean="0"/>
              <a:t>　中国人顧客の多い電気店</a:t>
            </a:r>
          </a:p>
          <a:p>
            <a:pPr marL="0" indent="0">
              <a:buNone/>
            </a:pPr>
            <a:endParaRPr kumimoji="1" lang="ja-JP" altLang="en-US" sz="4000" dirty="0" smtClean="0"/>
          </a:p>
          <a:p>
            <a:pPr marL="0" indent="0">
              <a:buNone/>
            </a:pPr>
            <a:endParaRPr kumimoji="1" lang="ja-JP" altLang="en-US" sz="4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17" y="1762540"/>
            <a:ext cx="8924235" cy="57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　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渋谷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endParaRPr kumimoji="1" lang="ja-JP" altLang="en-US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4000" dirty="0" smtClean="0"/>
              <a:t>・若者向けのカジュアルな表現</a:t>
            </a:r>
          </a:p>
          <a:p>
            <a:pPr marL="0" indent="0">
              <a:buNone/>
            </a:pPr>
            <a:r>
              <a:rPr kumimoji="1" lang="ja-JP" altLang="en-US" sz="4000" dirty="0" smtClean="0"/>
              <a:t>・縮約形</a:t>
            </a:r>
          </a:p>
          <a:p>
            <a:pPr marL="0" indent="0">
              <a:buNone/>
            </a:pPr>
            <a:r>
              <a:rPr kumimoji="1" lang="ja-JP" altLang="en-US" sz="4000" dirty="0" smtClean="0"/>
              <a:t>・カタカナ表記の多用</a:t>
            </a:r>
          </a:p>
          <a:p>
            <a:pPr marL="0" indent="0">
              <a:buNone/>
            </a:pPr>
            <a:endParaRPr kumimoji="1" lang="ja-JP" altLang="en-US" sz="4000" dirty="0" smtClean="0"/>
          </a:p>
          <a:p>
            <a:pPr marL="0" indent="0">
              <a:buNone/>
            </a:pP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30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　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渋谷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endParaRPr kumimoji="1" lang="ja-JP" altLang="en-US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600" dirty="0" smtClean="0"/>
              <a:t>カジュアルな表現</a:t>
            </a:r>
            <a:endParaRPr kumimoji="1" lang="ja-JP" altLang="en-US" sz="3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98" y="1197429"/>
            <a:ext cx="7065657" cy="34326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9" y="2104571"/>
            <a:ext cx="4945587" cy="46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　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渋谷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endParaRPr kumimoji="1" lang="ja-JP" altLang="en-US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600" dirty="0" smtClean="0"/>
              <a:t>縮約形</a:t>
            </a:r>
          </a:p>
          <a:p>
            <a:pPr marL="0" indent="0">
              <a:buNone/>
            </a:pPr>
            <a:endParaRPr kumimoji="1"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651814"/>
            <a:ext cx="5943600" cy="40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　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渋谷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〜</a:t>
            </a:r>
            <a:endParaRPr kumimoji="1" lang="ja-JP" altLang="en-US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3600" dirty="0" smtClean="0"/>
              <a:t>カタカナ多用</a:t>
            </a:r>
            <a:endParaRPr lang="ja-JP" altLang="en-US" sz="3600" dirty="0"/>
          </a:p>
          <a:p>
            <a:pPr marL="0" indent="0">
              <a:buNone/>
            </a:pPr>
            <a:endParaRPr kumimoji="1" lang="ja-JP" altLang="en-US" sz="3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28" y="2121101"/>
            <a:ext cx="7228114" cy="34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smtClean="0">
                <a:solidFill>
                  <a:schemeClr val="tx1"/>
                </a:solidFill>
              </a:rPr>
              <a:t>2020</a:t>
            </a:r>
            <a:r>
              <a:rPr lang="ja-JP" altLang="ja-JP" sz="4000" dirty="0" smtClean="0">
                <a:solidFill>
                  <a:schemeClr val="tx1"/>
                </a:solidFill>
              </a:rPr>
              <a:t>年オリンピック</a:t>
            </a:r>
            <a:r>
              <a:rPr lang="ja-JP" altLang="en-US" sz="4000" dirty="0" smtClean="0">
                <a:solidFill>
                  <a:schemeClr val="tx1"/>
                </a:solidFill>
              </a:rPr>
              <a:t>・</a:t>
            </a:r>
            <a:r>
              <a:rPr lang="ja-JP" altLang="ja-JP" sz="4000" dirty="0" smtClean="0">
                <a:solidFill>
                  <a:schemeClr val="tx1"/>
                </a:solidFill>
              </a:rPr>
              <a:t>パラリンピック</a:t>
            </a:r>
            <a:r>
              <a:rPr lang="ja-JP" altLang="ja-JP" sz="4000" dirty="0">
                <a:solidFill>
                  <a:schemeClr val="tx1"/>
                </a:solidFill>
              </a:rPr>
              <a:t>に向けた多言語対応協</a:t>
            </a:r>
            <a:r>
              <a:rPr lang="ja-JP" altLang="ja-JP" sz="4000" dirty="0" smtClean="0">
                <a:solidFill>
                  <a:schemeClr val="tx1"/>
                </a:solidFill>
              </a:rPr>
              <a:t>議会 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>
                <a:solidFill>
                  <a:srgbClr val="00B050"/>
                </a:solidFill>
              </a:rPr>
              <a:t>2014</a:t>
            </a:r>
            <a:r>
              <a:rPr lang="ja-JP" altLang="ja-JP" sz="3200" dirty="0">
                <a:solidFill>
                  <a:srgbClr val="00B050"/>
                </a:solidFill>
              </a:rPr>
              <a:t>年３月に設置（国、地方公共団体、民間の</a:t>
            </a:r>
            <a:r>
              <a:rPr lang="ja-JP" altLang="ja-JP" sz="3200" dirty="0" smtClean="0">
                <a:solidFill>
                  <a:srgbClr val="00B050"/>
                </a:solidFill>
              </a:rPr>
              <a:t>組織等々５６</a:t>
            </a:r>
            <a:r>
              <a:rPr lang="ja-JP" altLang="ja-JP" sz="3200" dirty="0">
                <a:solidFill>
                  <a:srgbClr val="00B050"/>
                </a:solidFill>
              </a:rPr>
              <a:t>の機関で</a:t>
            </a:r>
            <a:r>
              <a:rPr lang="ja-JP" altLang="ja-JP" sz="3200" dirty="0" smtClean="0">
                <a:solidFill>
                  <a:srgbClr val="00B050"/>
                </a:solidFill>
              </a:rPr>
              <a:t>立ち上げ</a:t>
            </a:r>
            <a:endParaRPr lang="ja-JP" altLang="en-US" sz="3200" dirty="0" smtClean="0">
              <a:solidFill>
                <a:srgbClr val="00B050"/>
              </a:solidFill>
            </a:endParaRPr>
          </a:p>
          <a:p>
            <a:r>
              <a:rPr lang="ja-JP" altLang="ja-JP" sz="3200" dirty="0">
                <a:solidFill>
                  <a:srgbClr val="00B050"/>
                </a:solidFill>
              </a:rPr>
              <a:t>交通機関、道路、飲食・宿泊施設での表示標識の多言語対応 </a:t>
            </a:r>
            <a:r>
              <a:rPr lang="ja-JP" altLang="en-US" sz="3200" dirty="0" smtClean="0">
                <a:solidFill>
                  <a:srgbClr val="00B050"/>
                </a:solidFill>
              </a:rPr>
              <a:t>・・・</a:t>
            </a:r>
            <a:r>
              <a:rPr lang="ja-JP" altLang="ja-JP" sz="3200" dirty="0" smtClean="0">
                <a:solidFill>
                  <a:srgbClr val="00B050"/>
                </a:solidFill>
              </a:rPr>
              <a:t>日本語</a:t>
            </a:r>
            <a:r>
              <a:rPr lang="ja-JP" altLang="ja-JP" sz="3200" dirty="0">
                <a:solidFill>
                  <a:srgbClr val="00B050"/>
                </a:solidFill>
              </a:rPr>
              <a:t>・英語・ピクトグラムを基本とするが、必要に応じて他の言語</a:t>
            </a:r>
            <a:r>
              <a:rPr lang="ja-JP" altLang="ja-JP" sz="3200" dirty="0" smtClean="0">
                <a:solidFill>
                  <a:srgbClr val="00B050"/>
                </a:solidFill>
              </a:rPr>
              <a:t>も</a:t>
            </a:r>
            <a:endParaRPr lang="ja-JP" altLang="en-US" sz="32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ja-JP" altLang="en-US" sz="3200" dirty="0" smtClean="0"/>
              <a:t>　　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「</a:t>
            </a:r>
            <a:r>
              <a:rPr lang="ja-JP" altLang="ja-JP" sz="3200" dirty="0" smtClean="0">
                <a:solidFill>
                  <a:srgbClr val="FF0000"/>
                </a:solidFill>
              </a:rPr>
              <a:t>言葉</a:t>
            </a:r>
            <a:r>
              <a:rPr lang="ja-JP" altLang="ja-JP" sz="3200" dirty="0">
                <a:solidFill>
                  <a:srgbClr val="FF0000"/>
                </a:solidFill>
              </a:rPr>
              <a:t>のバリアフリー」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smtClean="0">
                <a:solidFill>
                  <a:schemeClr val="tx1"/>
                </a:solidFill>
              </a:rPr>
              <a:t>2020</a:t>
            </a:r>
            <a:r>
              <a:rPr lang="ja-JP" altLang="ja-JP" sz="4000" dirty="0" smtClean="0">
                <a:solidFill>
                  <a:schemeClr val="tx1"/>
                </a:solidFill>
              </a:rPr>
              <a:t>年オリンピック</a:t>
            </a:r>
            <a:r>
              <a:rPr lang="ja-JP" altLang="en-US" sz="4000" dirty="0" smtClean="0">
                <a:solidFill>
                  <a:schemeClr val="tx1"/>
                </a:solidFill>
              </a:rPr>
              <a:t>・</a:t>
            </a:r>
            <a:r>
              <a:rPr lang="ja-JP" altLang="ja-JP" sz="4000" dirty="0" smtClean="0">
                <a:solidFill>
                  <a:schemeClr val="tx1"/>
                </a:solidFill>
              </a:rPr>
              <a:t>パラリンピック</a:t>
            </a:r>
            <a:r>
              <a:rPr lang="ja-JP" altLang="ja-JP" sz="4000" dirty="0">
                <a:solidFill>
                  <a:schemeClr val="tx1"/>
                </a:solidFill>
              </a:rPr>
              <a:t>に向けた多言語対応協</a:t>
            </a:r>
            <a:r>
              <a:rPr lang="ja-JP" altLang="ja-JP" sz="4000" dirty="0" smtClean="0">
                <a:solidFill>
                  <a:schemeClr val="tx1"/>
                </a:solidFill>
              </a:rPr>
              <a:t>議会 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7334" y="1658679"/>
            <a:ext cx="8596668" cy="4382683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交通分科会</a:t>
            </a:r>
            <a:endParaRPr lang="en-US" altLang="ja-JP" sz="3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 bwMode="auto">
          <a:xfrm>
            <a:off x="422153" y="2743199"/>
            <a:ext cx="5213104" cy="265813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テキスト ボックス 5"/>
          <p:cNvSpPr txBox="1"/>
          <p:nvPr/>
        </p:nvSpPr>
        <p:spPr>
          <a:xfrm>
            <a:off x="968400" y="5839527"/>
            <a:ext cx="856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４言語表示の</a:t>
            </a:r>
            <a:r>
              <a:rPr kumimoji="1" lang="ja-JP" altLang="en-US" sz="3600" smtClean="0"/>
              <a:t>例（駅構内とタクシー）</a:t>
            </a:r>
            <a:endParaRPr kumimoji="1" lang="ja-JP" altLang="en-US" sz="3600" dirty="0"/>
          </a:p>
        </p:txBody>
      </p:sp>
      <p:pic>
        <p:nvPicPr>
          <p:cNvPr id="7" name="図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02" y="2743199"/>
            <a:ext cx="6550498" cy="2600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4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smtClean="0">
                <a:solidFill>
                  <a:schemeClr val="tx1"/>
                </a:solidFill>
              </a:rPr>
              <a:t>2020</a:t>
            </a:r>
            <a:r>
              <a:rPr lang="ja-JP" altLang="ja-JP" sz="4000" dirty="0" smtClean="0">
                <a:solidFill>
                  <a:schemeClr val="tx1"/>
                </a:solidFill>
              </a:rPr>
              <a:t>年オリンピック</a:t>
            </a:r>
            <a:r>
              <a:rPr lang="ja-JP" altLang="en-US" sz="4000" dirty="0" smtClean="0">
                <a:solidFill>
                  <a:schemeClr val="tx1"/>
                </a:solidFill>
              </a:rPr>
              <a:t>・</a:t>
            </a:r>
            <a:r>
              <a:rPr lang="ja-JP" altLang="ja-JP" sz="4000" dirty="0" smtClean="0">
                <a:solidFill>
                  <a:schemeClr val="tx1"/>
                </a:solidFill>
              </a:rPr>
              <a:t>パラリンピック</a:t>
            </a:r>
            <a:r>
              <a:rPr lang="ja-JP" altLang="ja-JP" sz="4000" dirty="0">
                <a:solidFill>
                  <a:schemeClr val="tx1"/>
                </a:solidFill>
              </a:rPr>
              <a:t>に向けた多言語対応協</a:t>
            </a:r>
            <a:r>
              <a:rPr lang="ja-JP" altLang="ja-JP" sz="4000" dirty="0" smtClean="0">
                <a:solidFill>
                  <a:schemeClr val="tx1"/>
                </a:solidFill>
              </a:rPr>
              <a:t>議会 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7334" y="1658679"/>
            <a:ext cx="8596668" cy="4382683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交通分科会</a:t>
            </a:r>
            <a:endParaRPr lang="en-US" altLang="ja-JP" sz="3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68400" y="5839527"/>
            <a:ext cx="856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dirty="0"/>
              <a:t>各鉄道会社ごとの駅名表示 </a:t>
            </a:r>
            <a:endParaRPr kumimoji="1" lang="ja-JP" altLang="en-US" sz="3600" dirty="0"/>
          </a:p>
        </p:txBody>
      </p:sp>
      <p:pic>
        <p:nvPicPr>
          <p:cNvPr id="8" name="図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29" y="2394966"/>
            <a:ext cx="4380882" cy="3000066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711" y="1299782"/>
            <a:ext cx="4779291" cy="2414341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7826548" y="3422745"/>
            <a:ext cx="4021917" cy="21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smtClean="0">
                <a:solidFill>
                  <a:schemeClr val="tx1"/>
                </a:solidFill>
              </a:rPr>
              <a:t>2020</a:t>
            </a:r>
            <a:r>
              <a:rPr lang="ja-JP" altLang="ja-JP" sz="4000" dirty="0" smtClean="0">
                <a:solidFill>
                  <a:schemeClr val="tx1"/>
                </a:solidFill>
              </a:rPr>
              <a:t>年オリンピック</a:t>
            </a:r>
            <a:r>
              <a:rPr lang="ja-JP" altLang="en-US" sz="4000" dirty="0" smtClean="0">
                <a:solidFill>
                  <a:schemeClr val="tx1"/>
                </a:solidFill>
              </a:rPr>
              <a:t>・</a:t>
            </a:r>
            <a:r>
              <a:rPr lang="ja-JP" altLang="ja-JP" sz="4000" dirty="0" smtClean="0">
                <a:solidFill>
                  <a:schemeClr val="tx1"/>
                </a:solidFill>
              </a:rPr>
              <a:t>パラリンピック</a:t>
            </a:r>
            <a:r>
              <a:rPr lang="ja-JP" altLang="ja-JP" sz="4000" dirty="0">
                <a:solidFill>
                  <a:schemeClr val="tx1"/>
                </a:solidFill>
              </a:rPr>
              <a:t>に向けた多言語対応協</a:t>
            </a:r>
            <a:r>
              <a:rPr lang="ja-JP" altLang="ja-JP" sz="4000" dirty="0" smtClean="0">
                <a:solidFill>
                  <a:schemeClr val="tx1"/>
                </a:solidFill>
              </a:rPr>
              <a:t>議会 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7334" y="1658679"/>
            <a:ext cx="8596668" cy="4382683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交通分科会</a:t>
            </a:r>
            <a:endParaRPr lang="en-US" altLang="ja-JP" sz="3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7685" y="6058439"/>
            <a:ext cx="856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「新宿駅新南口」の表記のゆれ</a:t>
            </a:r>
            <a:r>
              <a:rPr lang="ja-JP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11" name="Picture 5" descr="\\10.74.65.15\30 交通企画課\事業調整係\調査担当係\95 多言語\10 写真関係\新宿駅　表記違い\新南口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6" y="2391651"/>
            <a:ext cx="2639551" cy="34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10.74.65.15\30 交通企画課\事業調整係\調査担当係\95 多言語\10 写真関係\新宿駅　表記違い\新南口１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57" y="1679944"/>
            <a:ext cx="3784838" cy="37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8995" y="2071830"/>
            <a:ext cx="4976966" cy="35087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4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dirty="0" smtClean="0"/>
              <a:t>東京の「言語景観」</a:t>
            </a:r>
            <a:br>
              <a:rPr kumimoji="1" lang="ja-JP" altLang="en-US" sz="4400" dirty="0" smtClean="0"/>
            </a:br>
            <a:r>
              <a:rPr lang="ja-JP" altLang="en-US" sz="4400" dirty="0"/>
              <a:t>　</a:t>
            </a:r>
            <a:r>
              <a:rPr lang="en-US" altLang="ja-JP" sz="4400" dirty="0" smtClean="0"/>
              <a:t>      </a:t>
            </a:r>
            <a:r>
              <a:rPr lang="en-US" altLang="ja-JP" sz="4400" dirty="0" err="1" smtClean="0"/>
              <a:t>Linguisic</a:t>
            </a:r>
            <a:r>
              <a:rPr lang="en-US" altLang="ja-JP" sz="4400" dirty="0" smtClean="0"/>
              <a:t> Landscape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ja-JP" sz="4000" dirty="0" smtClean="0"/>
              <a:t>看板</a:t>
            </a:r>
            <a:r>
              <a:rPr lang="ja-JP" altLang="en-US" sz="4000" dirty="0" smtClean="0"/>
              <a:t>、</a:t>
            </a:r>
            <a:r>
              <a:rPr lang="ja-JP" altLang="ja-JP" sz="4000" dirty="0" smtClean="0"/>
              <a:t>掲示物</a:t>
            </a:r>
            <a:r>
              <a:rPr lang="ja-JP" altLang="ja-JP" sz="4000" dirty="0"/>
              <a:t>、ポスターやチラシ、</a:t>
            </a:r>
            <a:r>
              <a:rPr lang="ja-JP" altLang="ja-JP" sz="4000" dirty="0" smtClean="0"/>
              <a:t>ステッカー</a:t>
            </a:r>
            <a:r>
              <a:rPr lang="ja-JP" altLang="en-US" sz="4000" dirty="0" smtClean="0"/>
              <a:t>など</a:t>
            </a:r>
          </a:p>
          <a:p>
            <a:endParaRPr kumimoji="1" lang="ja-JP" altLang="en-US" sz="4000" dirty="0"/>
          </a:p>
          <a:p>
            <a:r>
              <a:rPr lang="ja-JP" altLang="ja-JP" sz="4000" dirty="0"/>
              <a:t>公共空間にあり、不特定多数に向けられて</a:t>
            </a:r>
            <a:r>
              <a:rPr lang="ja-JP" altLang="ja-JP" sz="4000" dirty="0" smtClean="0"/>
              <a:t>い</a:t>
            </a:r>
            <a:r>
              <a:rPr lang="ja-JP" altLang="en-US" sz="4000" dirty="0" smtClean="0"/>
              <a:t>る</a:t>
            </a:r>
            <a:r>
              <a:rPr lang="ja-JP" altLang="ja-JP" sz="4000" dirty="0" smtClean="0"/>
              <a:t>。</a:t>
            </a:r>
            <a:r>
              <a:rPr lang="ja-JP" altLang="ja-JP" sz="4000" dirty="0"/>
              <a:t>自然に</a:t>
            </a:r>
            <a:r>
              <a:rPr lang="ja-JP" altLang="ja-JP" sz="4000" dirty="0" smtClean="0"/>
              <a:t>、</a:t>
            </a:r>
            <a:r>
              <a:rPr lang="ja-JP" altLang="en-US" sz="4000" dirty="0" smtClean="0"/>
              <a:t>ある</a:t>
            </a:r>
            <a:r>
              <a:rPr lang="ja-JP" altLang="ja-JP" sz="4000" dirty="0" smtClean="0"/>
              <a:t>いは</a:t>
            </a:r>
            <a:r>
              <a:rPr lang="ja-JP" altLang="ja-JP" sz="4000" dirty="0"/>
              <a:t>受動的に視野に入る書き</a:t>
            </a:r>
            <a:r>
              <a:rPr lang="ja-JP" altLang="ja-JP" sz="4000" dirty="0" smtClean="0"/>
              <a:t>言葉</a:t>
            </a:r>
            <a:r>
              <a:rPr lang="ja-JP" altLang="en-US" sz="4000" dirty="0" smtClean="0"/>
              <a:t>。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21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712" y="1458180"/>
            <a:ext cx="893135" cy="496388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道路分科会</a:t>
            </a:r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07" y="0"/>
            <a:ext cx="1061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712" y="224803"/>
            <a:ext cx="9377916" cy="62580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観光・サービス分科会</a:t>
            </a:r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図 3" descr="DSC0086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980" r="6906" b="5942"/>
          <a:stretch>
            <a:fillRect/>
          </a:stretch>
        </p:blipFill>
        <p:spPr bwMode="auto">
          <a:xfrm>
            <a:off x="3021698" y="850604"/>
            <a:ext cx="8099958" cy="60073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0260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712" y="224803"/>
            <a:ext cx="9377916" cy="62580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観光・サービス分科会</a:t>
            </a:r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図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0" y="1488559"/>
            <a:ext cx="3923672" cy="4426186"/>
          </a:xfrm>
          <a:prstGeom prst="rect">
            <a:avLst/>
          </a:prstGeom>
          <a:noFill/>
          <a:extLst/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348436" y="3486835"/>
            <a:ext cx="9377916" cy="62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</a:pPr>
            <a:r>
              <a:rPr lang="ja-JP" altLang="en-US" sz="32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食材ピクトグラム</a:t>
            </a:r>
            <a:endParaRPr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712" y="224803"/>
            <a:ext cx="9377916" cy="248453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経済産業省によるピクトグラム見直しの検討</a:t>
            </a:r>
            <a:endParaRPr kumimoji="1" lang="en-US" altLang="ja-JP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（日本工業規格；</a:t>
            </a:r>
            <a:r>
              <a:rPr lang="en-US" altLang="ja-JP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</a:t>
            </a:r>
            <a:r>
              <a:rPr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）</a:t>
            </a:r>
            <a:endParaRPr lang="en-US" altLang="ja-JP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kumimoji="1"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　１３６種中７０種を見直し</a:t>
            </a:r>
            <a:endParaRPr kumimoji="1" lang="en-US" altLang="ja-JP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　　　　　　３０種を追加</a:t>
            </a:r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" y="2247899"/>
            <a:ext cx="11880505" cy="46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712" y="224803"/>
            <a:ext cx="9377916" cy="62580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観光・サービス分科会</a:t>
            </a:r>
            <a:endParaRPr kumimoji="1"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-1" y="2634596"/>
            <a:ext cx="3508745" cy="234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</a:pPr>
            <a:r>
              <a:rPr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多言語メニュー</a:t>
            </a:r>
            <a:endParaRPr lang="en-US" altLang="ja-JP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</a:pPr>
            <a:r>
              <a:rPr lang="ja-JP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作成例</a:t>
            </a:r>
            <a:endParaRPr lang="ja-JP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5" y="850603"/>
            <a:ext cx="8484782" cy="640471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4550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1248229"/>
            <a:ext cx="10058400" cy="508341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キャンパス近くの言語</a:t>
            </a:r>
            <a:r>
              <a:rPr lang="ja-JP" altLang="ja-JP" sz="3200" dirty="0" smtClean="0">
                <a:solidFill>
                  <a:srgbClr val="FF0000"/>
                </a:solidFill>
              </a:rPr>
              <a:t>景観</a:t>
            </a:r>
            <a:r>
              <a:rPr lang="ja-JP" altLang="en-US" sz="3200" dirty="0" smtClean="0">
                <a:solidFill>
                  <a:srgbClr val="FF0000"/>
                </a:solidFill>
              </a:rPr>
              <a:t>（外国語）</a:t>
            </a:r>
          </a:p>
          <a:p>
            <a:pPr lvl="0"/>
            <a:endParaRPr lang="ja-JP" altLang="en-US" sz="32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ja-JP" altLang="en-US" sz="3200" dirty="0" smtClean="0">
                <a:solidFill>
                  <a:schemeClr val="tx1"/>
                </a:solidFill>
              </a:rPr>
              <a:t>＜多言語対応協議会との協働＞</a:t>
            </a:r>
          </a:p>
          <a:p>
            <a:pPr marL="0" lvl="0" indent="0">
              <a:buNone/>
            </a:pPr>
            <a:endParaRPr lang="ja-JP" altLang="ja-JP" sz="3200" dirty="0">
              <a:solidFill>
                <a:srgbClr val="FF0000"/>
              </a:solidFill>
            </a:endParaRPr>
          </a:p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戸越銀座商店街　看板メニュー</a:t>
            </a:r>
            <a:r>
              <a:rPr lang="ja-JP" altLang="ja-JP" sz="3200" dirty="0" smtClean="0">
                <a:solidFill>
                  <a:srgbClr val="FF0000"/>
                </a:solidFill>
              </a:rPr>
              <a:t>調査</a:t>
            </a:r>
            <a:endParaRPr lang="ja-JP" altLang="en-US" sz="3200" dirty="0" smtClean="0">
              <a:solidFill>
                <a:srgbClr val="FF0000"/>
              </a:solidFill>
            </a:endParaRPr>
          </a:p>
          <a:p>
            <a:pPr lvl="0"/>
            <a:endParaRPr lang="ja-JP" altLang="ja-JP" sz="3200" dirty="0">
              <a:solidFill>
                <a:srgbClr val="FF0000"/>
              </a:solidFill>
            </a:endParaRPr>
          </a:p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英語で話しかけてみよう（浅草</a:t>
            </a:r>
            <a:r>
              <a:rPr lang="ja-JP" altLang="ja-JP" sz="3200" dirty="0" smtClean="0">
                <a:solidFill>
                  <a:srgbClr val="FF0000"/>
                </a:solidFill>
              </a:rPr>
              <a:t>）</a:t>
            </a:r>
            <a:endParaRPr lang="ja-JP" altLang="en-US" sz="3200" dirty="0" smtClean="0">
              <a:solidFill>
                <a:srgbClr val="FF0000"/>
              </a:solidFill>
            </a:endParaRPr>
          </a:p>
          <a:p>
            <a:pPr lvl="0"/>
            <a:endParaRPr lang="ja-JP" altLang="ja-JP" sz="3200" dirty="0">
              <a:solidFill>
                <a:srgbClr val="FF0000"/>
              </a:solidFill>
            </a:endParaRPr>
          </a:p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短期留学生（サマープログラム）から</a:t>
            </a:r>
            <a:r>
              <a:rPr lang="ja-JP" altLang="ja-JP" sz="3200" dirty="0" smtClean="0">
                <a:solidFill>
                  <a:srgbClr val="FF0000"/>
                </a:solidFill>
              </a:rPr>
              <a:t>の</a:t>
            </a:r>
            <a:r>
              <a:rPr lang="ja-JP" altLang="en-US" sz="3200" dirty="0" smtClean="0">
                <a:solidFill>
                  <a:srgbClr val="FF0000"/>
                </a:solidFill>
              </a:rPr>
              <a:t>意見聴取</a:t>
            </a:r>
            <a:endParaRPr lang="ja-JP" altLang="ja-JP" sz="3200" dirty="0">
              <a:solidFill>
                <a:srgbClr val="FF0000"/>
              </a:solidFill>
            </a:endParaRPr>
          </a:p>
          <a:p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1248229"/>
            <a:ext cx="10058400" cy="5083419"/>
          </a:xfrm>
        </p:spPr>
        <p:txBody>
          <a:bodyPr>
            <a:normAutofit/>
          </a:bodyPr>
          <a:lstStyle/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キャンパス近くの言語</a:t>
            </a:r>
            <a:r>
              <a:rPr lang="ja-JP" altLang="ja-JP" sz="3200" dirty="0" smtClean="0">
                <a:solidFill>
                  <a:srgbClr val="FF0000"/>
                </a:solidFill>
              </a:rPr>
              <a:t>景観</a:t>
            </a:r>
            <a:r>
              <a:rPr lang="ja-JP" altLang="en-US" sz="3200" dirty="0" smtClean="0">
                <a:solidFill>
                  <a:srgbClr val="FF0000"/>
                </a:solidFill>
              </a:rPr>
              <a:t>（外国語）</a:t>
            </a:r>
          </a:p>
          <a:p>
            <a:pPr marL="0" lvl="0" indent="0">
              <a:buNone/>
            </a:pPr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</a:rPr>
              <a:t>英語の誤り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68" y="1890485"/>
            <a:ext cx="7514575" cy="47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1248229"/>
            <a:ext cx="10058400" cy="5083419"/>
          </a:xfrm>
        </p:spPr>
        <p:txBody>
          <a:bodyPr>
            <a:normAutofit/>
          </a:bodyPr>
          <a:lstStyle/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キャンパス近くの言語</a:t>
            </a:r>
            <a:r>
              <a:rPr lang="ja-JP" altLang="ja-JP" sz="3200" dirty="0" smtClean="0">
                <a:solidFill>
                  <a:srgbClr val="FF0000"/>
                </a:solidFill>
              </a:rPr>
              <a:t>景観</a:t>
            </a:r>
            <a:r>
              <a:rPr lang="ja-JP" altLang="en-US" sz="3200" dirty="0" smtClean="0">
                <a:solidFill>
                  <a:srgbClr val="FF0000"/>
                </a:solidFill>
              </a:rPr>
              <a:t>（外国語）</a:t>
            </a:r>
          </a:p>
          <a:p>
            <a:pPr marL="0" lvl="0" indent="0">
              <a:buNone/>
            </a:pPr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</a:rPr>
              <a:t>英語の誤り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altLang="ja-JP" sz="32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altLang="ja-JP" sz="32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ja-JP" altLang="en-US" sz="3200" dirty="0" smtClean="0">
                <a:solidFill>
                  <a:schemeClr val="tx1"/>
                </a:solidFill>
              </a:rPr>
              <a:t>歩行者専用通路：</a:t>
            </a:r>
            <a:r>
              <a:rPr lang="en-US" altLang="ja-JP" sz="3200" dirty="0" smtClean="0">
                <a:solidFill>
                  <a:schemeClr val="tx1"/>
                </a:solidFill>
              </a:rPr>
              <a:t>mole </a:t>
            </a:r>
            <a:r>
              <a:rPr lang="ja-JP" altLang="en-US" sz="3200" dirty="0" smtClean="0">
                <a:solidFill>
                  <a:schemeClr val="tx1"/>
                </a:solidFill>
              </a:rPr>
              <a:t>（</a:t>
            </a:r>
            <a:r>
              <a:rPr lang="en-US" altLang="ja-JP" sz="3200" dirty="0" smtClean="0">
                <a:solidFill>
                  <a:schemeClr val="tx1"/>
                </a:solidFill>
              </a:rPr>
              <a:t>mall)</a:t>
            </a:r>
            <a:endParaRPr lang="ja-JP" altLang="en-US" sz="3200" dirty="0" smtClean="0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2" y="766402"/>
            <a:ext cx="4273168" cy="60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391887"/>
            <a:ext cx="10058400" cy="5939762"/>
          </a:xfrm>
        </p:spPr>
        <p:txBody>
          <a:bodyPr>
            <a:normAutofit/>
          </a:bodyPr>
          <a:lstStyle/>
          <a:p>
            <a:pPr lvl="0"/>
            <a:r>
              <a:rPr lang="ja-JP" altLang="en-US" sz="3200" dirty="0" smtClean="0">
                <a:solidFill>
                  <a:srgbClr val="FF0000"/>
                </a:solidFill>
              </a:rPr>
              <a:t>＜参考＞海外での日本語の誤り　</a:t>
            </a:r>
            <a:r>
              <a:rPr lang="ja-JP" altLang="en-US" sz="3200" dirty="0" smtClean="0">
                <a:solidFill>
                  <a:schemeClr val="tx1"/>
                </a:solidFill>
              </a:rPr>
              <a:t>インドネシア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54" y="2896986"/>
            <a:ext cx="6282346" cy="38469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89" y="1048214"/>
            <a:ext cx="6076043" cy="37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391887"/>
            <a:ext cx="10058400" cy="5939762"/>
          </a:xfrm>
        </p:spPr>
        <p:txBody>
          <a:bodyPr>
            <a:normAutofit/>
          </a:bodyPr>
          <a:lstStyle/>
          <a:p>
            <a:pPr lvl="0"/>
            <a:r>
              <a:rPr lang="ja-JP" altLang="en-US" sz="3200" dirty="0" smtClean="0">
                <a:solidFill>
                  <a:srgbClr val="FF0000"/>
                </a:solidFill>
              </a:rPr>
              <a:t>＜参考＞海外での日本語の誤り　</a:t>
            </a:r>
            <a:r>
              <a:rPr lang="ja-JP" altLang="en-US" sz="3200" dirty="0" smtClean="0">
                <a:solidFill>
                  <a:schemeClr val="tx1"/>
                </a:solidFill>
              </a:rPr>
              <a:t>韓国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1083324"/>
            <a:ext cx="8250036" cy="55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8551" y="172278"/>
            <a:ext cx="8596668" cy="728870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dirty="0" smtClean="0"/>
              <a:t>ビデオ：「東京言語景観」</a:t>
            </a:r>
            <a:r>
              <a:rPr lang="en-US" altLang="ja-JP" sz="4400" dirty="0" smtClean="0"/>
              <a:t>©TMU</a:t>
            </a:r>
            <a:r>
              <a:rPr lang="ja-JP" altLang="en-US" sz="4400" dirty="0"/>
              <a:t>　</a:t>
            </a:r>
            <a:endParaRPr kumimoji="1" lang="ja-JP" altLang="en-US" sz="4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1" y="901148"/>
            <a:ext cx="11157417" cy="6775559"/>
          </a:xfrm>
        </p:spPr>
      </p:pic>
    </p:spTree>
    <p:extLst>
      <p:ext uri="{BB962C8B-B14F-4D97-AF65-F5344CB8AC3E}">
        <p14:creationId xmlns:p14="http://schemas.microsoft.com/office/powerpoint/2010/main" val="13149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624114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0" y="1248229"/>
            <a:ext cx="11236633" cy="51235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ja-JP" altLang="en-US" sz="3200" dirty="0" smtClean="0">
                <a:solidFill>
                  <a:srgbClr val="FF0000"/>
                </a:solidFill>
              </a:rPr>
              <a:t>多言語対応協議会との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協働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812471"/>
            <a:ext cx="7559856" cy="50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624114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0" y="1248229"/>
            <a:ext cx="11236633" cy="51235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ja-JP" altLang="en-US" sz="3200" dirty="0" smtClean="0">
                <a:solidFill>
                  <a:srgbClr val="FF0000"/>
                </a:solidFill>
              </a:rPr>
              <a:t>多言語対応協議会との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協働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5" y="1771494"/>
            <a:ext cx="8229600" cy="61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624114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0" y="1248229"/>
            <a:ext cx="11236633" cy="51235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ja-JP" altLang="ja-JP" sz="3200" dirty="0" smtClean="0">
                <a:solidFill>
                  <a:srgbClr val="FF0000"/>
                </a:solidFill>
              </a:rPr>
              <a:t>戸越</a:t>
            </a:r>
            <a:r>
              <a:rPr lang="ja-JP" altLang="ja-JP" sz="3200" dirty="0">
                <a:solidFill>
                  <a:srgbClr val="FF0000"/>
                </a:solidFill>
              </a:rPr>
              <a:t>銀座商店街　</a:t>
            </a:r>
            <a:r>
              <a:rPr lang="ja-JP" altLang="ja-JP" sz="3200" dirty="0">
                <a:solidFill>
                  <a:schemeClr val="tx1"/>
                </a:solidFill>
              </a:rPr>
              <a:t>看板メニュー</a:t>
            </a:r>
            <a:r>
              <a:rPr lang="ja-JP" altLang="ja-JP" sz="3200" dirty="0" smtClean="0">
                <a:solidFill>
                  <a:schemeClr val="tx1"/>
                </a:solidFill>
              </a:rPr>
              <a:t>調査</a:t>
            </a:r>
            <a:endParaRPr lang="ja-JP" altLang="en-US" sz="32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ja-JP" altLang="en-US" sz="3200" dirty="0" smtClean="0">
                <a:solidFill>
                  <a:schemeClr val="tx1"/>
                </a:solidFill>
              </a:rPr>
              <a:t>　　　　コロッケ、電気店</a:t>
            </a:r>
          </a:p>
          <a:p>
            <a:pPr marL="0" lvl="0" indent="0">
              <a:buNone/>
            </a:pP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30" y="1037752"/>
            <a:ext cx="6430070" cy="53480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4" y="824147"/>
            <a:ext cx="3976914" cy="58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481" y="1248229"/>
            <a:ext cx="10058400" cy="5083419"/>
          </a:xfrm>
        </p:spPr>
        <p:txBody>
          <a:bodyPr>
            <a:normAutofit/>
          </a:bodyPr>
          <a:lstStyle/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英語で話しかけてみよう（浅草</a:t>
            </a:r>
            <a:r>
              <a:rPr lang="ja-JP" altLang="en-US" sz="3200" dirty="0">
                <a:solidFill>
                  <a:srgbClr val="FF0000"/>
                </a:solidFill>
              </a:rPr>
              <a:t>）</a:t>
            </a:r>
          </a:p>
          <a:p>
            <a:pPr marL="0" indent="0">
              <a:buNone/>
            </a:pP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2148181"/>
            <a:ext cx="7431314" cy="47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151" y="116115"/>
            <a:ext cx="11195665" cy="1320800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留学生から見た多言語対応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0593" y="1248229"/>
            <a:ext cx="10220633" cy="5609771"/>
          </a:xfrm>
        </p:spPr>
        <p:txBody>
          <a:bodyPr>
            <a:normAutofit/>
          </a:bodyPr>
          <a:lstStyle/>
          <a:p>
            <a:pPr lvl="0"/>
            <a:r>
              <a:rPr lang="ja-JP" altLang="ja-JP" sz="3200" dirty="0">
                <a:solidFill>
                  <a:srgbClr val="FF0000"/>
                </a:solidFill>
              </a:rPr>
              <a:t>短期留学生（サマープログラム）から</a:t>
            </a:r>
            <a:r>
              <a:rPr lang="ja-JP" altLang="ja-JP" sz="3200" dirty="0" smtClean="0">
                <a:solidFill>
                  <a:srgbClr val="FF0000"/>
                </a:solidFill>
              </a:rPr>
              <a:t>の</a:t>
            </a:r>
            <a:r>
              <a:rPr lang="ja-JP" altLang="en-US" sz="3200" dirty="0" smtClean="0">
                <a:solidFill>
                  <a:srgbClr val="FF0000"/>
                </a:solidFill>
              </a:rPr>
              <a:t>意見聴取</a:t>
            </a:r>
          </a:p>
          <a:p>
            <a:pPr marL="0" lvl="0" indent="0">
              <a:buNone/>
            </a:pPr>
            <a:endParaRPr lang="ja-JP" altLang="en-U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200" dirty="0"/>
              <a:t>駅の経路検索システムは </a:t>
            </a:r>
            <a:r>
              <a:rPr lang="ja-JP" altLang="en-US" sz="3200"/>
              <a:t>英語</a:t>
            </a:r>
            <a:r>
              <a:rPr lang="ja-JP" altLang="en-US" sz="3200" smtClean="0"/>
              <a:t>でプリントアウトもて</a:t>
            </a:r>
            <a:r>
              <a:rPr lang="ja-JP" altLang="en-US" sz="3200" dirty="0"/>
              <a:t>゙き便利。 </a:t>
            </a:r>
          </a:p>
          <a:p>
            <a:pPr marL="0" lvl="0" indent="0">
              <a:buNone/>
            </a:pPr>
            <a:endParaRPr kumimoji="1" lang="ja-JP" altLang="en-U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200" dirty="0"/>
              <a:t>飲食店の名前が 日本語だけのことが多く、 目当ての店の名前が見つからない</a:t>
            </a:r>
            <a:r>
              <a:rPr lang="ja-JP" altLang="en-US" sz="3200" dirty="0" smtClean="0"/>
              <a:t>。</a:t>
            </a:r>
          </a:p>
          <a:p>
            <a:pPr marL="0" indent="0">
              <a:buNone/>
            </a:pPr>
            <a:r>
              <a:rPr lang="en-US" altLang="ja-JP" sz="3200" dirty="0" smtClean="0"/>
              <a:t>       </a:t>
            </a:r>
            <a:r>
              <a:rPr lang="ja-JP" altLang="en-US" sz="3200" dirty="0" smtClean="0"/>
              <a:t>　　　　　　　　　　　　・・・など </a:t>
            </a:r>
            <a:r>
              <a:rPr lang="en-US" altLang="ja-JP" sz="3200" dirty="0" smtClean="0"/>
              <a:t>              </a:t>
            </a:r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多言語共生社会と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オリンピック・パラリンピック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972" y="1931987"/>
            <a:ext cx="9695391" cy="37560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ja-JP" altLang="en-US" sz="3600" dirty="0"/>
          </a:p>
          <a:p>
            <a:r>
              <a:rPr kumimoji="1" lang="ja-JP" altLang="en-US" sz="3600" dirty="0" smtClean="0"/>
              <a:t>「単発的」運動・調査から留学生など在住外国人全般からの協力を得た「永続的運動」へ</a:t>
            </a:r>
          </a:p>
          <a:p>
            <a:r>
              <a:rPr kumimoji="1" lang="ja-JP" altLang="en-US" sz="3600" dirty="0" smtClean="0"/>
              <a:t>多言語共生社会のための「コンソーシアム」への呼びかけ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780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多言語共生社会と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オリンピック・パラリンピック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972" y="1931987"/>
            <a:ext cx="9695391" cy="37560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ja-JP" altLang="en-US" sz="3600" dirty="0"/>
          </a:p>
          <a:p>
            <a:r>
              <a:rPr kumimoji="1" lang="ja-JP" altLang="en-US" sz="3600" dirty="0" smtClean="0"/>
              <a:t>「多言語対応協議会」からの呼びかけ、</a:t>
            </a: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・区市町村での表示・メニューの調査と</a:t>
            </a:r>
          </a:p>
          <a:p>
            <a:pPr marL="0" indent="0">
              <a:buNone/>
            </a:pPr>
            <a:r>
              <a:rPr kumimoji="1" lang="ja-JP" altLang="en-US" sz="3600" dirty="0"/>
              <a:t>　</a:t>
            </a:r>
            <a:r>
              <a:rPr kumimoji="1" lang="ja-JP" altLang="en-US" sz="3600" dirty="0" smtClean="0"/>
              <a:t>　留学生が現場に入るコミュニケーション</a:t>
            </a: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（多言語＋やさしい日本語）</a:t>
            </a:r>
          </a:p>
          <a:p>
            <a:pPr marL="0" indent="0">
              <a:buNone/>
            </a:pPr>
            <a:r>
              <a:rPr lang="ja-JP" altLang="en-US" sz="3600" dirty="0" smtClean="0"/>
              <a:t>　・教育現場での多言語交流</a:t>
            </a: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ローカル交流がグローバルにつながる</a:t>
            </a:r>
          </a:p>
          <a:p>
            <a:pPr marL="0" indent="0">
              <a:buNone/>
            </a:pPr>
            <a:endParaRPr lang="ja-JP" altLang="en-US" sz="3600" dirty="0" smtClean="0"/>
          </a:p>
          <a:p>
            <a:pPr marL="0" indent="0">
              <a:buNone/>
            </a:pP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49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多言語共生社会と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オリンピック・パラリンピック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972" y="1931987"/>
            <a:ext cx="10218295" cy="4570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</a:t>
            </a:r>
            <a:r>
              <a:rPr lang="ja-JP" altLang="en-US" sz="3600" dirty="0"/>
              <a:t>「やさしい日本語</a:t>
            </a:r>
            <a:r>
              <a:rPr lang="ja-JP" altLang="en-US" sz="3600" dirty="0" smtClean="0"/>
              <a:t>」を「多言語」に含める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/>
              <a:t>　</a:t>
            </a:r>
            <a:r>
              <a:rPr lang="ja-JP" altLang="en-US" sz="3600" dirty="0"/>
              <a:t>　</a:t>
            </a:r>
            <a:r>
              <a:rPr lang="ja-JP" altLang="en-US" sz="3600" dirty="0" smtClean="0"/>
              <a:t>　　防災・減災、外国人居住者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観光ツーリズム（台湾、香港、韓国）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</a:t>
            </a:r>
            <a:r>
              <a:rPr lang="en-US" altLang="ja-JP" sz="3600" dirty="0" smtClean="0"/>
              <a:t>ICT</a:t>
            </a:r>
            <a:r>
              <a:rPr lang="ja-JP" altLang="en-US" sz="3600" dirty="0" smtClean="0"/>
              <a:t>利用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=&gt;</a:t>
            </a:r>
            <a:r>
              <a:rPr lang="ja-JP" altLang="en-US" sz="3600" dirty="0" smtClean="0"/>
              <a:t>機械翻訳にも「やさしい日本語」が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有効では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　（１２月２０日にシンポジウム）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　　　　</a:t>
            </a:r>
            <a:endParaRPr lang="en-US" altLang="ja-JP" sz="3600" dirty="0" smtClean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endParaRPr lang="ja-JP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968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多言語共生社会と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オリンピック・パラリンピック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972" y="1931987"/>
            <a:ext cx="9695391" cy="37560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ja-JP" altLang="en-US" sz="3600" dirty="0"/>
          </a:p>
          <a:p>
            <a:r>
              <a:rPr kumimoji="1" lang="ja-JP" altLang="en-US" sz="3600" dirty="0" smtClean="0"/>
              <a:t>オリンピック期間中の「運動」を</a:t>
            </a: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</a:t>
            </a:r>
            <a:r>
              <a:rPr kumimoji="1" lang="ja-JP" altLang="en-US" sz="3600" dirty="0" smtClean="0"/>
              <a:t>「レガシー」としてつないでいく</a:t>
            </a:r>
          </a:p>
          <a:p>
            <a:pPr marL="0" indent="0">
              <a:buNone/>
            </a:pPr>
            <a:r>
              <a:rPr lang="ja-JP" altLang="en-US" sz="2800" dirty="0" smtClean="0"/>
              <a:t>＜参考＞長野</a:t>
            </a:r>
            <a:r>
              <a:rPr lang="ja-JP" altLang="en-US" sz="2800" dirty="0"/>
              <a:t>オリンピックの「一校一国運動</a:t>
            </a:r>
            <a:r>
              <a:rPr lang="ja-JP" altLang="en-US" sz="2800" dirty="0" smtClean="0"/>
              <a:t>」</a:t>
            </a:r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　　今も</a:t>
            </a:r>
            <a:r>
              <a:rPr lang="ja-JP" altLang="en-US" sz="2800" dirty="0"/>
              <a:t>１０校以上で続いて</a:t>
            </a:r>
            <a:r>
              <a:rPr lang="ja-JP" altLang="en-US" sz="2800" dirty="0" smtClean="0"/>
              <a:t>いる。</a:t>
            </a:r>
          </a:p>
          <a:p>
            <a:pPr marL="0" indent="0">
              <a:buNone/>
            </a:pP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79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多言語共生社会と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オリンピック・パラリンピック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972" y="1931987"/>
            <a:ext cx="9695391" cy="37560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ja-JP" altLang="en-US" sz="3600" dirty="0"/>
          </a:p>
          <a:p>
            <a:pPr marL="0" indent="0">
              <a:buNone/>
            </a:pPr>
            <a:r>
              <a:rPr kumimoji="1" lang="ja-JP" altLang="en-US" sz="3600" dirty="0" smtClean="0"/>
              <a:t>オリンピック・パラリンピック</a:t>
            </a:r>
          </a:p>
          <a:p>
            <a:pPr marL="0" indent="0">
              <a:buNone/>
            </a:pPr>
            <a:r>
              <a:rPr lang="en-US" altLang="ja-JP" sz="3600" dirty="0" smtClean="0"/>
              <a:t>=&gt;</a:t>
            </a:r>
            <a:r>
              <a:rPr lang="ja-JP" altLang="en-US" sz="3600" dirty="0" smtClean="0"/>
              <a:t>多言語の受容と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日本語に対する認識の見直しを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99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8551" y="172278"/>
            <a:ext cx="8596668" cy="728870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dirty="0" smtClean="0"/>
              <a:t>ビデオ：「東京言語景観」</a:t>
            </a:r>
            <a:r>
              <a:rPr lang="en-US" altLang="ja-JP" sz="4400" dirty="0" smtClean="0"/>
              <a:t>©TMU</a:t>
            </a:r>
            <a:r>
              <a:rPr lang="ja-JP" altLang="en-US" sz="4400" dirty="0"/>
              <a:t>　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社会言語学的研究　</a:t>
            </a:r>
          </a:p>
          <a:p>
            <a:r>
              <a:rPr kumimoji="1" lang="ja-JP" altLang="en-US" sz="4000" dirty="0" smtClean="0"/>
              <a:t>日本語教育への応用（対面授業、遠隔授業、反転授業で利用）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56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852" y="1073427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公共表示</a:t>
            </a:r>
            <a:r>
              <a:rPr kumimoji="1" lang="ja-JP" altLang="en-US" sz="4000" dirty="0" smtClean="0"/>
              <a:t>　</a:t>
            </a:r>
          </a:p>
          <a:p>
            <a:endParaRPr kumimoji="1" lang="ja-JP" altLang="en-US" sz="40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97" y="2184968"/>
            <a:ext cx="7752522" cy="36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852" y="1073427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公共表示</a:t>
            </a:r>
            <a:r>
              <a:rPr kumimoji="1" lang="ja-JP" altLang="en-US" sz="4000" dirty="0" smtClean="0"/>
              <a:t>　</a:t>
            </a:r>
          </a:p>
          <a:p>
            <a:endParaRPr kumimoji="1" lang="ja-JP" altLang="en-US" sz="40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53" y="1179443"/>
            <a:ext cx="5465224" cy="4861920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7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852" y="384314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公共表示</a:t>
            </a:r>
            <a:r>
              <a:rPr kumimoji="1" lang="ja-JP" altLang="en-US" sz="4000" dirty="0" smtClean="0"/>
              <a:t>　</a:t>
            </a:r>
          </a:p>
          <a:p>
            <a:endParaRPr kumimoji="1" lang="ja-JP" altLang="en-US" sz="4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72139" y="3246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0" y="1255312"/>
            <a:ext cx="9245480" cy="55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公共表示</a:t>
            </a:r>
          </a:p>
          <a:p>
            <a:pPr marL="0" indent="0">
              <a:buNone/>
            </a:pPr>
            <a:r>
              <a:rPr kumimoji="1" lang="ja-JP" altLang="en-US" sz="4000" dirty="0" smtClean="0"/>
              <a:t>　</a:t>
            </a:r>
          </a:p>
          <a:p>
            <a:r>
              <a:rPr kumimoji="1" lang="ja-JP" altLang="en-US" sz="4000" dirty="0" smtClean="0"/>
              <a:t>東京都全域で</a:t>
            </a:r>
            <a:r>
              <a:rPr lang="ja-JP" altLang="ja-JP" sz="4000" dirty="0" smtClean="0"/>
              <a:t>日本語</a:t>
            </a:r>
            <a:r>
              <a:rPr lang="ja-JP" altLang="ja-JP" sz="4000" dirty="0"/>
              <a:t>・英語・中国語・</a:t>
            </a:r>
            <a:r>
              <a:rPr lang="ja-JP" altLang="ja-JP" sz="4000" dirty="0" smtClean="0"/>
              <a:t>韓国語</a:t>
            </a:r>
            <a:r>
              <a:rPr kumimoji="1" lang="ja-JP" altLang="en-US" sz="4000" dirty="0" smtClean="0"/>
              <a:t>＋ピクトグラム</a:t>
            </a:r>
            <a:endParaRPr kumimoji="1" lang="en-US" altLang="ja-JP" sz="4000" dirty="0" smtClean="0"/>
          </a:p>
          <a:p>
            <a:endParaRPr lang="en-US" altLang="ja-JP" sz="4000" dirty="0"/>
          </a:p>
          <a:p>
            <a:r>
              <a:rPr kumimoji="1" lang="ja-JP" altLang="en-US" sz="4000" dirty="0" smtClean="0"/>
              <a:t>英語：国際語　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中国語・韓国語：</a:t>
            </a:r>
            <a:r>
              <a:rPr kumimoji="1" lang="ja-JP" altLang="en-US" sz="4000" dirty="0" smtClean="0"/>
              <a:t>地理的近接効果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945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86" y="331306"/>
            <a:ext cx="8651150" cy="4967936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民間表示</a:t>
            </a:r>
          </a:p>
          <a:p>
            <a:pPr marL="0" indent="0">
              <a:buNone/>
            </a:pPr>
            <a:endParaRPr kumimoji="1" lang="ja-JP" altLang="en-US" sz="4000" dirty="0" smtClean="0"/>
          </a:p>
          <a:p>
            <a:pPr marL="0" indent="0">
              <a:buNone/>
            </a:pPr>
            <a:r>
              <a:rPr kumimoji="1" lang="ja-JP" altLang="en-US" sz="4000" dirty="0" smtClean="0"/>
              <a:t>顧客や通行人に対するアピール度が第一　</a:t>
            </a:r>
          </a:p>
          <a:p>
            <a:pPr marL="0" indent="0">
              <a:buNone/>
            </a:pPr>
            <a:endParaRPr kumimoji="1" lang="ja-JP" altLang="en-US" sz="4000" dirty="0" smtClean="0"/>
          </a:p>
          <a:p>
            <a:pPr marL="0" indent="0">
              <a:buNone/>
            </a:pPr>
            <a:r>
              <a:rPr kumimoji="1" lang="ja-JP" altLang="en-US" sz="4000" dirty="0" smtClean="0"/>
              <a:t>外国語について外国人顧客の頻度により、まちまち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815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4945</TotalTime>
  <Words>506</Words>
  <Application>Microsoft Macintosh PowerPoint</Application>
  <PresentationFormat>ワイド画面</PresentationFormat>
  <Paragraphs>135</Paragraphs>
  <Slides>39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6" baseType="lpstr">
      <vt:lpstr>Calibri</vt:lpstr>
      <vt:lpstr>ＭＳ Ｐゴシック</vt:lpstr>
      <vt:lpstr>Trebuchet MS</vt:lpstr>
      <vt:lpstr>Wingdings 3</vt:lpstr>
      <vt:lpstr>メイリオ</vt:lpstr>
      <vt:lpstr>Arial</vt:lpstr>
      <vt:lpstr>ファセット</vt:lpstr>
      <vt:lpstr>『東京の言語景観』と   留学生から見た多言語対応 </vt:lpstr>
      <vt:lpstr>東京の「言語景観」 　      Linguisic Landscape</vt:lpstr>
      <vt:lpstr>ビデオ：「東京言語景観」©TMU　</vt:lpstr>
      <vt:lpstr>ビデオ：「東京言語景観」©TMU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2020年オリンピック・パラリンピックに向けた多言語対応協議会 </vt:lpstr>
      <vt:lpstr>2020年オリンピック・パラリンピックに向けた多言語対応協議会 </vt:lpstr>
      <vt:lpstr>2020年オリンピック・パラリンピックに向けた多言語対応協議会 </vt:lpstr>
      <vt:lpstr>2020年オリンピック・パラリンピックに向けた多言語対応協議会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留学生から見た多言語対応</vt:lpstr>
      <vt:lpstr>留学生から見た多言語対応</vt:lpstr>
      <vt:lpstr>留学生から見た多言語対応</vt:lpstr>
      <vt:lpstr>PowerPoint プレゼンテーション</vt:lpstr>
      <vt:lpstr>PowerPoint プレゼンテーション</vt:lpstr>
      <vt:lpstr>留学生から見た多言語対応</vt:lpstr>
      <vt:lpstr>留学生から見た多言語対応</vt:lpstr>
      <vt:lpstr>留学生から見た多言語対応</vt:lpstr>
      <vt:lpstr>留学生から見た多言語対応</vt:lpstr>
      <vt:lpstr>留学生から見た多言語対応</vt:lpstr>
      <vt:lpstr>多言語共生社会と 　　　オリンピック・パラリンピック</vt:lpstr>
      <vt:lpstr>多言語共生社会と 　　　オリンピック・パラリンピック</vt:lpstr>
      <vt:lpstr>多言語共生社会と 　　　オリンピック・パラリンピック</vt:lpstr>
      <vt:lpstr>多言語共生社会と 　　　オリンピック・パラリンピック</vt:lpstr>
      <vt:lpstr>多言語共生社会と 　　　オリンピック・パラリンピック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多言語共生社会と オリンピック・パラリンピック </dc:title>
  <dc:creator>Microsoft Office ユーザー</dc:creator>
  <cp:lastModifiedBy>西郡仁朗</cp:lastModifiedBy>
  <cp:revision>33</cp:revision>
  <cp:lastPrinted>2016-11-13T07:26:02Z</cp:lastPrinted>
  <dcterms:created xsi:type="dcterms:W3CDTF">2015-11-15T09:16:04Z</dcterms:created>
  <dcterms:modified xsi:type="dcterms:W3CDTF">2017-04-16T06:27:37Z</dcterms:modified>
</cp:coreProperties>
</file>