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1"/>
  </p:handoutMasterIdLst>
  <p:sldIdLst>
    <p:sldId id="256" r:id="rId2"/>
    <p:sldId id="302" r:id="rId3"/>
    <p:sldId id="301" r:id="rId4"/>
    <p:sldId id="257" r:id="rId5"/>
    <p:sldId id="258" r:id="rId6"/>
    <p:sldId id="259" r:id="rId7"/>
    <p:sldId id="262" r:id="rId8"/>
    <p:sldId id="261" r:id="rId9"/>
    <p:sldId id="260" r:id="rId10"/>
    <p:sldId id="263" r:id="rId11"/>
    <p:sldId id="264" r:id="rId12"/>
    <p:sldId id="265" r:id="rId13"/>
    <p:sldId id="266" r:id="rId14"/>
    <p:sldId id="267" r:id="rId15"/>
    <p:sldId id="269" r:id="rId16"/>
    <p:sldId id="270" r:id="rId17"/>
    <p:sldId id="271" r:id="rId18"/>
    <p:sldId id="272" r:id="rId19"/>
    <p:sldId id="273" r:id="rId20"/>
    <p:sldId id="274" r:id="rId21"/>
    <p:sldId id="275" r:id="rId22"/>
    <p:sldId id="276" r:id="rId23"/>
    <p:sldId id="284" r:id="rId24"/>
    <p:sldId id="285" r:id="rId25"/>
    <p:sldId id="298" r:id="rId26"/>
    <p:sldId id="286" r:id="rId27"/>
    <p:sldId id="287" r:id="rId28"/>
    <p:sldId id="278" r:id="rId29"/>
    <p:sldId id="277" r:id="rId30"/>
    <p:sldId id="279" r:id="rId31"/>
    <p:sldId id="280" r:id="rId32"/>
    <p:sldId id="281" r:id="rId33"/>
    <p:sldId id="282" r:id="rId34"/>
    <p:sldId id="288" r:id="rId35"/>
    <p:sldId id="283" r:id="rId36"/>
    <p:sldId id="289" r:id="rId37"/>
    <p:sldId id="290" r:id="rId38"/>
    <p:sldId id="291" r:id="rId39"/>
    <p:sldId id="292" r:id="rId40"/>
    <p:sldId id="293" r:id="rId41"/>
    <p:sldId id="294" r:id="rId42"/>
    <p:sldId id="297" r:id="rId43"/>
    <p:sldId id="303" r:id="rId44"/>
    <p:sldId id="296" r:id="rId45"/>
    <p:sldId id="304" r:id="rId46"/>
    <p:sldId id="305" r:id="rId47"/>
    <p:sldId id="299" r:id="rId48"/>
    <p:sldId id="295" r:id="rId49"/>
    <p:sldId id="30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5" d="100"/>
          <a:sy n="55" d="100"/>
        </p:scale>
        <p:origin x="-102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7B2467-2975-7A40-9753-A527F5B4017B}" type="datetimeFigureOut">
              <a:rPr kumimoji="1" lang="ja-JP" altLang="en-US" smtClean="0"/>
              <a:t>2014/07/21</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F3296B-B2D2-A049-9FAA-CC7FBE102F60}" type="slidenum">
              <a:rPr kumimoji="1" lang="ja-JP" altLang="en-US" smtClean="0"/>
              <a:t>‹#›</a:t>
            </a:fld>
            <a:endParaRPr kumimoji="1" lang="ja-JP" altLang="en-US"/>
          </a:p>
        </p:txBody>
      </p:sp>
    </p:spTree>
    <p:extLst>
      <p:ext uri="{BB962C8B-B14F-4D97-AF65-F5344CB8AC3E}">
        <p14:creationId xmlns:p14="http://schemas.microsoft.com/office/powerpoint/2010/main" val="38187264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ja-JP" altLang="en-US" smtClean="0"/>
              <a:t>マスター タイトルの書式設定</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t>2014/07/21</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コンテンツ、図、タイトル">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ja-JP" altLang="en-US" smtClean="0"/>
              <a:t>マスター タイトルの書式設定</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D290233-0DD1-4A80-BB1E-9ADC3556DBB6}" type="datetimeFigureOut">
              <a:rPr lang="en-US" smtClean="0"/>
              <a:t>2014/07/21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ja-JP" altLang="en-US" smtClean="0"/>
              <a:t>マスター タイトルの書式設定</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7D290233-0DD1-4A80-BB1E-9ADC3556DBB6}" type="datetimeFigureOut">
              <a:rPr lang="en-US" smtClean="0"/>
              <a:t>2014/07/21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の上に図">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ja-JP" altLang="en-US" smtClean="0"/>
              <a:t>マスター タイトルの書式設定</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7D290233-0DD1-4A80-BB1E-9ADC3556DBB6}" type="datetimeFigureOut">
              <a:rPr lang="en-US" smtClean="0"/>
              <a:t>2014/07/21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Vertical Text Placeholder 2"/>
          <p:cNvSpPr>
            <a:spLocks noGrp="1"/>
          </p:cNvSpPr>
          <p:nvPr>
            <p:ph type="body" orient="vert" idx="1"/>
          </p:nvPr>
        </p:nvSpPr>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2014/07/21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2014/07/21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idx="1"/>
          </p:nvPr>
        </p:nvSpPr>
        <p:spPr/>
        <p:txBody>
          <a:bodyPr/>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2014/07/21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図付きタイトル スライド">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ja-JP" altLang="en-US" smtClean="0"/>
              <a:t>マスター タイトルの書式設定</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2014/07/21</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ja-JP" altLang="en-US" smtClean="0"/>
              <a:t>マスター タイトルの書式設定</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D290233-0DD1-4A80-BB1E-9ADC3556DBB6}" type="datetimeFigureOut">
              <a:rPr lang="en-US" smtClean="0"/>
              <a:t>2014/07/21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5" name="Date Placeholder 4"/>
          <p:cNvSpPr>
            <a:spLocks noGrp="1"/>
          </p:cNvSpPr>
          <p:nvPr>
            <p:ph type="dt" sz="half" idx="10"/>
          </p:nvPr>
        </p:nvSpPr>
        <p:spPr/>
        <p:txBody>
          <a:bodyPr/>
          <a:lstStyle/>
          <a:p>
            <a:fld id="{7D290233-0DD1-4A80-BB1E-9ADC3556DBB6}" type="datetimeFigureOut">
              <a:rPr lang="en-US" smtClean="0"/>
              <a:t>2014/07/21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t>2014/07/21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Date Placeholder 2"/>
          <p:cNvSpPr>
            <a:spLocks noGrp="1"/>
          </p:cNvSpPr>
          <p:nvPr>
            <p:ph type="dt" sz="half" idx="10"/>
          </p:nvPr>
        </p:nvSpPr>
        <p:spPr/>
        <p:txBody>
          <a:bodyPr/>
          <a:lstStyle/>
          <a:p>
            <a:fld id="{7D290233-0DD1-4A80-BB1E-9ADC3556DBB6}" type="datetimeFigureOut">
              <a:rPr lang="en-US" smtClean="0"/>
              <a:t>2014/07/21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t>2014/07/21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ja-JP" altLang="en-US" smtClean="0"/>
              <a:t>マスター タイトルの書式設定</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7D290233-0DD1-4A80-BB1E-9ADC3556DBB6}" type="datetimeFigureOut">
              <a:rPr lang="en-US" smtClean="0"/>
              <a:t>2014/07/21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ja-JP" altLang="en-US" smtClean="0"/>
              <a:t>マスター タイトルの書式設定</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t>2014/07/21</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kumimoji="1"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kumimoji="1"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kumimoji="1"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kumimoji="1"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kumimoji="1"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kumimoji="1"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kumimoji="1"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kumimoji="1"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kumimoji="1"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kumimoji="1"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__1.docx"/><Relationship Id="rId4"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nkg.or.jp/kangokaigo/"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sz="3200" dirty="0"/>
              <a:t> </a:t>
            </a:r>
            <a:r>
              <a:rPr lang="ja-JP" altLang="ja-JP" sz="3200" dirty="0"/>
              <a:t/>
            </a:r>
            <a:br>
              <a:rPr lang="ja-JP" altLang="ja-JP" sz="3200" dirty="0"/>
            </a:br>
            <a:r>
              <a:rPr lang="ja-JP" altLang="ja-JP" sz="3200" dirty="0">
                <a:latin typeface="ＤＦＰ太丸ゴシック体"/>
                <a:ea typeface="ＤＦＰ太丸ゴシック体"/>
                <a:cs typeface="ＤＦＰ太丸ゴシック体"/>
              </a:rPr>
              <a:t>日本語教育に何ができたか</a:t>
            </a:r>
            <a:r>
              <a:rPr lang="ja-JP" altLang="ja-JP" sz="3200" dirty="0" smtClean="0">
                <a:latin typeface="ＤＦＰ太丸ゴシック体"/>
                <a:ea typeface="ＤＦＰ太丸ゴシック体"/>
                <a:cs typeface="ＤＦＰ太丸ゴシック体"/>
              </a:rPr>
              <a:t>、</a:t>
            </a:r>
            <a:r>
              <a:rPr lang="en-US" altLang="ja-JP" sz="3200" dirty="0" smtClean="0">
                <a:latin typeface="ＤＦＰ太丸ゴシック体"/>
                <a:ea typeface="ＤＦＰ太丸ゴシック体"/>
                <a:cs typeface="ＤＦＰ太丸ゴシック体"/>
              </a:rPr>
              <a:t/>
            </a:r>
            <a:br>
              <a:rPr lang="en-US" altLang="ja-JP" sz="3200" dirty="0" smtClean="0">
                <a:latin typeface="ＤＦＰ太丸ゴシック体"/>
                <a:ea typeface="ＤＦＰ太丸ゴシック体"/>
                <a:cs typeface="ＤＦＰ太丸ゴシック体"/>
              </a:rPr>
            </a:br>
            <a:r>
              <a:rPr lang="ja-JP" altLang="ja-JP" sz="3200" dirty="0" smtClean="0">
                <a:latin typeface="ＤＦＰ太丸ゴシック体"/>
                <a:ea typeface="ＤＦＰ太丸ゴシック体"/>
                <a:cs typeface="ＤＦＰ太丸ゴシック体"/>
              </a:rPr>
              <a:t>これから</a:t>
            </a:r>
            <a:r>
              <a:rPr lang="ja-JP" altLang="ja-JP" sz="3200" dirty="0">
                <a:latin typeface="ＤＦＰ太丸ゴシック体"/>
                <a:ea typeface="ＤＦＰ太丸ゴシック体"/>
                <a:cs typeface="ＤＦＰ太丸ゴシック体"/>
              </a:rPr>
              <a:t>何ができるか</a:t>
            </a:r>
            <a:br>
              <a:rPr lang="ja-JP" altLang="ja-JP" sz="3200" dirty="0">
                <a:latin typeface="ＤＦＰ太丸ゴシック体"/>
                <a:ea typeface="ＤＦＰ太丸ゴシック体"/>
                <a:cs typeface="ＤＦＰ太丸ゴシック体"/>
              </a:rPr>
            </a:br>
            <a:r>
              <a:rPr lang="ja-JP" altLang="ja-JP" sz="3200" dirty="0">
                <a:latin typeface="ＤＦＰ太丸ゴシック体"/>
                <a:ea typeface="ＤＦＰ太丸ゴシック体"/>
                <a:cs typeface="ＤＦＰ太丸ゴシック体"/>
              </a:rPr>
              <a:t>〜まとめ〜</a:t>
            </a:r>
            <a:br>
              <a:rPr lang="ja-JP" altLang="ja-JP" sz="3200" dirty="0">
                <a:latin typeface="ＤＦＰ太丸ゴシック体"/>
                <a:ea typeface="ＤＦＰ太丸ゴシック体"/>
                <a:cs typeface="ＤＦＰ太丸ゴシック体"/>
              </a:rPr>
            </a:br>
            <a:endParaRPr kumimoji="1" lang="ja-JP" altLang="en-US" sz="3200" dirty="0">
              <a:latin typeface="ＤＦＰ太丸ゴシック体"/>
              <a:ea typeface="ＤＦＰ太丸ゴシック体"/>
              <a:cs typeface="ＤＦＰ太丸ゴシック体"/>
            </a:endParaRPr>
          </a:p>
        </p:txBody>
      </p:sp>
      <p:sp>
        <p:nvSpPr>
          <p:cNvPr id="3" name="サブタイトル 2"/>
          <p:cNvSpPr>
            <a:spLocks noGrp="1"/>
          </p:cNvSpPr>
          <p:nvPr>
            <p:ph type="subTitle" idx="1"/>
          </p:nvPr>
        </p:nvSpPr>
        <p:spPr>
          <a:xfrm>
            <a:off x="715819" y="3429000"/>
            <a:ext cx="7989454" cy="1752600"/>
          </a:xfrm>
        </p:spPr>
        <p:txBody>
          <a:bodyPr>
            <a:normAutofit fontScale="85000" lnSpcReduction="20000"/>
          </a:bodyPr>
          <a:lstStyle/>
          <a:p>
            <a:r>
              <a:rPr lang="ja-JP" altLang="ja-JP" dirty="0"/>
              <a:t>「平成</a:t>
            </a:r>
            <a:r>
              <a:rPr lang="en-US" altLang="ja-JP" dirty="0"/>
              <a:t>25</a:t>
            </a:r>
            <a:r>
              <a:rPr lang="ja-JP" altLang="ja-JP" dirty="0"/>
              <a:t>年度看護・介護分野における日本語教育集中研修講座</a:t>
            </a:r>
            <a:r>
              <a:rPr lang="ja-JP" altLang="ja-JP" dirty="0" smtClean="0"/>
              <a:t>」</a:t>
            </a:r>
            <a:endParaRPr lang="en-US" altLang="ja-JP" dirty="0" smtClean="0"/>
          </a:p>
          <a:p>
            <a:endParaRPr lang="en-US" altLang="ja-JP" dirty="0"/>
          </a:p>
          <a:p>
            <a:endParaRPr lang="en-US" altLang="ja-JP" dirty="0" smtClean="0"/>
          </a:p>
          <a:p>
            <a:r>
              <a:rPr lang="ja-JP" altLang="ja-JP" dirty="0" smtClean="0"/>
              <a:t>西郡 </a:t>
            </a:r>
            <a:r>
              <a:rPr lang="ja-JP" altLang="ja-JP" dirty="0"/>
              <a:t>仁朗＠首都大学東京</a:t>
            </a:r>
          </a:p>
          <a:p>
            <a:r>
              <a:rPr lang="en-US" altLang="ja-JP" dirty="0" err="1"/>
              <a:t>jirom@tmu.ac.jp</a:t>
            </a:r>
            <a:endParaRPr lang="ja-JP" altLang="ja-JP" dirty="0"/>
          </a:p>
          <a:p>
            <a:r>
              <a:rPr lang="ja-JP" altLang="ja-JP" dirty="0"/>
              <a:t/>
            </a:r>
            <a:br>
              <a:rPr lang="ja-JP" altLang="ja-JP" dirty="0"/>
            </a:br>
            <a:endParaRPr kumimoji="1" lang="ja-JP" altLang="en-US" dirty="0"/>
          </a:p>
        </p:txBody>
      </p:sp>
    </p:spTree>
    <p:extLst>
      <p:ext uri="{BB962C8B-B14F-4D97-AF65-F5344CB8AC3E}">
        <p14:creationId xmlns:p14="http://schemas.microsoft.com/office/powerpoint/2010/main" val="22351761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2000" dirty="0">
                <a:latin typeface="ＤＦＰ太丸ゴシック体"/>
                <a:ea typeface="ＤＦＰ太丸ゴシック体"/>
                <a:cs typeface="ＤＦＰ太丸ゴシック体"/>
              </a:rPr>
              <a:t>Ⅰ</a:t>
            </a:r>
            <a:r>
              <a:rPr lang="en-US" altLang="ja-JP" sz="2000" dirty="0">
                <a:latin typeface="ＤＦＰ太丸ゴシック体"/>
                <a:ea typeface="ＤＦＰ太丸ゴシック体"/>
                <a:cs typeface="ＤＦＰ太丸ゴシック体"/>
              </a:rPr>
              <a:t>.</a:t>
            </a:r>
            <a:r>
              <a:rPr lang="ja-JP" altLang="ja-JP" sz="2000" dirty="0">
                <a:latin typeface="ＤＦＰ太丸ゴシック体"/>
                <a:ea typeface="ＤＦＰ太丸ゴシック体"/>
                <a:cs typeface="ＤＦＰ太丸ゴシック体"/>
              </a:rPr>
              <a:t>日本語教育学会ワーキンググループ（</a:t>
            </a:r>
            <a:r>
              <a:rPr lang="en-US" altLang="ja-JP" sz="2000" dirty="0">
                <a:latin typeface="ＤＦＰ太丸ゴシック体"/>
                <a:ea typeface="ＤＦＰ太丸ゴシック体"/>
                <a:cs typeface="ＤＦＰ太丸ゴシック体"/>
              </a:rPr>
              <a:t>2009</a:t>
            </a:r>
            <a:r>
              <a:rPr lang="ja-JP" altLang="ja-JP" sz="2000" dirty="0">
                <a:latin typeface="ＤＦＰ太丸ゴシック体"/>
                <a:ea typeface="ＤＦＰ太丸ゴシック体"/>
                <a:cs typeface="ＤＦＰ太丸ゴシック体"/>
              </a:rPr>
              <a:t>年</a:t>
            </a:r>
            <a:r>
              <a:rPr lang="en-US" altLang="ja-JP" sz="2000" dirty="0">
                <a:latin typeface="ＤＦＰ太丸ゴシック体"/>
                <a:ea typeface="ＤＦＰ太丸ゴシック体"/>
                <a:cs typeface="ＤＦＰ太丸ゴシック体"/>
              </a:rPr>
              <a:t>~2011</a:t>
            </a:r>
            <a:r>
              <a:rPr lang="ja-JP" altLang="ja-JP" sz="2000" dirty="0">
                <a:latin typeface="ＤＦＰ太丸ゴシック体"/>
                <a:ea typeface="ＤＦＰ太丸ゴシック体"/>
                <a:cs typeface="ＤＦＰ太丸ゴシック体"/>
              </a:rPr>
              <a:t>年度）</a:t>
            </a:r>
            <a:r>
              <a:rPr lang="ja-JP" altLang="ja-JP" sz="3200" dirty="0"/>
              <a:t/>
            </a:r>
            <a:br>
              <a:rPr lang="ja-JP" altLang="ja-JP" sz="3200" dirty="0"/>
            </a:br>
            <a:r>
              <a:rPr lang="ja-JP" altLang="ja-JP" sz="3200" dirty="0"/>
              <a:t>　　　</a:t>
            </a:r>
            <a:endParaRPr lang="ja-JP" altLang="ja-JP" sz="2400" dirty="0"/>
          </a:p>
        </p:txBody>
      </p:sp>
      <p:sp>
        <p:nvSpPr>
          <p:cNvPr id="3" name="サブタイトル 2"/>
          <p:cNvSpPr>
            <a:spLocks noGrp="1"/>
          </p:cNvSpPr>
          <p:nvPr>
            <p:ph type="subTitle" idx="1"/>
          </p:nvPr>
        </p:nvSpPr>
        <p:spPr>
          <a:xfrm>
            <a:off x="715819" y="2309091"/>
            <a:ext cx="7989454" cy="3939229"/>
          </a:xfrm>
        </p:spPr>
        <p:txBody>
          <a:bodyPr>
            <a:normAutofit/>
          </a:bodyPr>
          <a:lstStyle/>
          <a:p>
            <a:pPr algn="l"/>
            <a:r>
              <a:rPr lang="en-US" altLang="ja-JP" sz="2800" dirty="0" smtClean="0"/>
              <a:t>5. </a:t>
            </a:r>
            <a:r>
              <a:rPr lang="ja-JP" altLang="ja-JP" sz="2800" dirty="0" smtClean="0"/>
              <a:t>国家</a:t>
            </a:r>
            <a:r>
              <a:rPr lang="ja-JP" altLang="ja-JP" sz="2800" dirty="0"/>
              <a:t>試験に関する分析と提言 </a:t>
            </a:r>
            <a:endParaRPr lang="en-US" altLang="ja-JP" sz="2800" dirty="0" smtClean="0"/>
          </a:p>
          <a:p>
            <a:pPr algn="l"/>
            <a:endParaRPr lang="en-US" altLang="ja-JP" sz="2800" dirty="0" smtClean="0"/>
          </a:p>
          <a:p>
            <a:pPr algn="l"/>
            <a:r>
              <a:rPr lang="ja-JP" altLang="ja-JP" sz="2800" dirty="0" smtClean="0"/>
              <a:t>⑴</a:t>
            </a:r>
            <a:r>
              <a:rPr lang="en-US" altLang="ja-JP" sz="2800" dirty="0" smtClean="0"/>
              <a:t> </a:t>
            </a:r>
            <a:r>
              <a:rPr lang="en-US" altLang="ja-JP" sz="2800" dirty="0"/>
              <a:t>2010</a:t>
            </a:r>
            <a:r>
              <a:rPr lang="ja-JP" altLang="ja-JP" sz="2800" dirty="0"/>
              <a:t>年</a:t>
            </a:r>
            <a:r>
              <a:rPr lang="en-US" altLang="ja-JP" sz="2800" dirty="0"/>
              <a:t>12</a:t>
            </a:r>
            <a:r>
              <a:rPr lang="ja-JP" altLang="ja-JP" sz="2800" dirty="0" smtClean="0"/>
              <a:t>月</a:t>
            </a:r>
            <a:endParaRPr lang="en-US" altLang="ja-JP" sz="2800" dirty="0" smtClean="0"/>
          </a:p>
          <a:p>
            <a:pPr algn="l"/>
            <a:r>
              <a:rPr lang="ja-JP" altLang="ja-JP" sz="2800" dirty="0" smtClean="0"/>
              <a:t>『</a:t>
            </a:r>
            <a:r>
              <a:rPr lang="ja-JP" altLang="ja-JP" sz="2800" dirty="0"/>
              <a:t>介護福祉士国家試験問題の日本語の難しさについて考えるための基礎資料（改訂版）』（資料１参照</a:t>
            </a:r>
            <a:r>
              <a:rPr lang="ja-JP" altLang="ja-JP" sz="2800" dirty="0" smtClean="0"/>
              <a:t>）</a:t>
            </a:r>
            <a:endParaRPr lang="en-US" altLang="ja-JP" sz="2800" dirty="0" smtClean="0"/>
          </a:p>
          <a:p>
            <a:pPr algn="l"/>
            <a:r>
              <a:rPr lang="ja-JP" altLang="ja-JP" sz="2800" dirty="0" smtClean="0"/>
              <a:t>第</a:t>
            </a:r>
            <a:r>
              <a:rPr lang="en-US" altLang="ja-JP" sz="2800" dirty="0" smtClean="0"/>
              <a:t>21</a:t>
            </a:r>
            <a:r>
              <a:rPr lang="ja-JP" altLang="ja-JP" sz="2800" dirty="0" smtClean="0"/>
              <a:t>回第</a:t>
            </a:r>
            <a:r>
              <a:rPr lang="en-US" altLang="ja-JP" sz="2800" dirty="0" smtClean="0"/>
              <a:t>22</a:t>
            </a:r>
            <a:r>
              <a:rPr lang="ja-JP" altLang="ja-JP" sz="2800" dirty="0"/>
              <a:t>回介護福祉士国家試験をもとに分析</a:t>
            </a:r>
          </a:p>
          <a:p>
            <a:r>
              <a:rPr lang="ja-JP" altLang="ja-JP" dirty="0">
                <a:solidFill>
                  <a:srgbClr val="FF0000"/>
                </a:solidFill>
              </a:rPr>
              <a:t>ポイント：出題形式　文章の問題　</a:t>
            </a:r>
            <a:r>
              <a:rPr lang="ja-JP" altLang="ja-JP" dirty="0" smtClean="0">
                <a:solidFill>
                  <a:srgbClr val="FF0000"/>
                </a:solidFill>
              </a:rPr>
              <a:t>用語</a:t>
            </a:r>
            <a:r>
              <a:rPr lang="ja-JP" altLang="ja-JP" dirty="0">
                <a:solidFill>
                  <a:srgbClr val="FF0000"/>
                </a:solidFill>
              </a:rPr>
              <a:t>の問題　</a:t>
            </a:r>
            <a:r>
              <a:rPr lang="ja-JP" altLang="en-US" dirty="0" smtClean="0">
                <a:solidFill>
                  <a:srgbClr val="FF0000"/>
                </a:solidFill>
              </a:rPr>
              <a:t>専門</a:t>
            </a:r>
            <a:r>
              <a:rPr lang="ja-JP" altLang="ja-JP" dirty="0" smtClean="0">
                <a:solidFill>
                  <a:srgbClr val="FF0000"/>
                </a:solidFill>
              </a:rPr>
              <a:t>用語</a:t>
            </a:r>
            <a:r>
              <a:rPr lang="ja-JP" altLang="ja-JP" dirty="0">
                <a:solidFill>
                  <a:srgbClr val="FF0000"/>
                </a:solidFill>
              </a:rPr>
              <a:t>の問題</a:t>
            </a:r>
          </a:p>
          <a:p>
            <a:endParaRPr kumimoji="1" lang="ja-JP" altLang="en-US" dirty="0"/>
          </a:p>
        </p:txBody>
      </p:sp>
    </p:spTree>
    <p:extLst>
      <p:ext uri="{BB962C8B-B14F-4D97-AF65-F5344CB8AC3E}">
        <p14:creationId xmlns:p14="http://schemas.microsoft.com/office/powerpoint/2010/main" val="26734285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2000" dirty="0">
                <a:latin typeface="ＤＦＰ太丸ゴシック体"/>
                <a:ea typeface="ＤＦＰ太丸ゴシック体"/>
                <a:cs typeface="ＤＦＰ太丸ゴシック体"/>
              </a:rPr>
              <a:t>Ⅰ</a:t>
            </a:r>
            <a:r>
              <a:rPr lang="en-US" altLang="ja-JP" sz="2000" dirty="0">
                <a:latin typeface="ＤＦＰ太丸ゴシック体"/>
                <a:ea typeface="ＤＦＰ太丸ゴシック体"/>
                <a:cs typeface="ＤＦＰ太丸ゴシック体"/>
              </a:rPr>
              <a:t>.</a:t>
            </a:r>
            <a:r>
              <a:rPr lang="ja-JP" altLang="ja-JP" sz="2000" dirty="0">
                <a:latin typeface="ＤＦＰ太丸ゴシック体"/>
                <a:ea typeface="ＤＦＰ太丸ゴシック体"/>
                <a:cs typeface="ＤＦＰ太丸ゴシック体"/>
              </a:rPr>
              <a:t>日本語教育学会ワーキンググループ（</a:t>
            </a:r>
            <a:r>
              <a:rPr lang="en-US" altLang="ja-JP" sz="2000" dirty="0">
                <a:latin typeface="ＤＦＰ太丸ゴシック体"/>
                <a:ea typeface="ＤＦＰ太丸ゴシック体"/>
                <a:cs typeface="ＤＦＰ太丸ゴシック体"/>
              </a:rPr>
              <a:t>2009</a:t>
            </a:r>
            <a:r>
              <a:rPr lang="ja-JP" altLang="ja-JP" sz="2000" dirty="0">
                <a:latin typeface="ＤＦＰ太丸ゴシック体"/>
                <a:ea typeface="ＤＦＰ太丸ゴシック体"/>
                <a:cs typeface="ＤＦＰ太丸ゴシック体"/>
              </a:rPr>
              <a:t>年</a:t>
            </a:r>
            <a:r>
              <a:rPr lang="en-US" altLang="ja-JP" sz="2000" dirty="0">
                <a:latin typeface="ＤＦＰ太丸ゴシック体"/>
                <a:ea typeface="ＤＦＰ太丸ゴシック体"/>
                <a:cs typeface="ＤＦＰ太丸ゴシック体"/>
              </a:rPr>
              <a:t>~2011</a:t>
            </a:r>
            <a:r>
              <a:rPr lang="ja-JP" altLang="ja-JP" sz="2000" dirty="0">
                <a:latin typeface="ＤＦＰ太丸ゴシック体"/>
                <a:ea typeface="ＤＦＰ太丸ゴシック体"/>
                <a:cs typeface="ＤＦＰ太丸ゴシック体"/>
              </a:rPr>
              <a:t>年度）</a:t>
            </a:r>
            <a:r>
              <a:rPr lang="ja-JP" altLang="ja-JP" sz="3200" dirty="0"/>
              <a:t/>
            </a:r>
            <a:br>
              <a:rPr lang="ja-JP" altLang="ja-JP" sz="3200" dirty="0"/>
            </a:br>
            <a:r>
              <a:rPr lang="ja-JP" altLang="ja-JP" sz="3200" dirty="0"/>
              <a:t>　　　</a:t>
            </a:r>
            <a:endParaRPr lang="ja-JP" altLang="ja-JP" sz="2400" dirty="0"/>
          </a:p>
        </p:txBody>
      </p:sp>
      <p:sp>
        <p:nvSpPr>
          <p:cNvPr id="3" name="サブタイトル 2"/>
          <p:cNvSpPr>
            <a:spLocks noGrp="1"/>
          </p:cNvSpPr>
          <p:nvPr>
            <p:ph type="subTitle" idx="1"/>
          </p:nvPr>
        </p:nvSpPr>
        <p:spPr>
          <a:xfrm>
            <a:off x="544945" y="1443273"/>
            <a:ext cx="8142668" cy="1356205"/>
          </a:xfrm>
        </p:spPr>
        <p:txBody>
          <a:bodyPr>
            <a:normAutofit fontScale="85000" lnSpcReduction="20000"/>
          </a:bodyPr>
          <a:lstStyle/>
          <a:p>
            <a:pPr algn="l"/>
            <a:r>
              <a:rPr lang="en-US" altLang="ja-JP" sz="2400" dirty="0" smtClean="0"/>
              <a:t>5. </a:t>
            </a:r>
            <a:r>
              <a:rPr lang="ja-JP" altLang="ja-JP" sz="2400" dirty="0" smtClean="0"/>
              <a:t>国家</a:t>
            </a:r>
            <a:r>
              <a:rPr lang="ja-JP" altLang="ja-JP" sz="2400" dirty="0"/>
              <a:t>試験に関する分析と提言 </a:t>
            </a:r>
            <a:endParaRPr lang="en-US" altLang="ja-JP" sz="2400" dirty="0" smtClean="0"/>
          </a:p>
          <a:p>
            <a:r>
              <a:rPr lang="ja-JP" altLang="ja-JP" dirty="0" smtClean="0">
                <a:solidFill>
                  <a:srgbClr val="FF0000"/>
                </a:solidFill>
              </a:rPr>
              <a:t>ポイント</a:t>
            </a:r>
            <a:r>
              <a:rPr lang="ja-JP" altLang="ja-JP" dirty="0">
                <a:solidFill>
                  <a:srgbClr val="FF0000"/>
                </a:solidFill>
              </a:rPr>
              <a:t>：出題</a:t>
            </a:r>
            <a:r>
              <a:rPr lang="ja-JP" altLang="ja-JP" dirty="0" smtClean="0">
                <a:solidFill>
                  <a:srgbClr val="FF0000"/>
                </a:solidFill>
              </a:rPr>
              <a:t>形式</a:t>
            </a:r>
            <a:r>
              <a:rPr lang="en-US" altLang="ja-JP" dirty="0">
                <a:solidFill>
                  <a:srgbClr val="FF0000"/>
                </a:solidFill>
              </a:rPr>
              <a:t> </a:t>
            </a:r>
            <a:r>
              <a:rPr lang="ja-JP" altLang="ja-JP" dirty="0" smtClean="0">
                <a:solidFill>
                  <a:schemeClr val="tx1">
                    <a:lumMod val="95000"/>
                    <a:lumOff val="5000"/>
                  </a:schemeClr>
                </a:solidFill>
              </a:rPr>
              <a:t>文章</a:t>
            </a:r>
            <a:r>
              <a:rPr lang="ja-JP" altLang="ja-JP" dirty="0">
                <a:solidFill>
                  <a:schemeClr val="tx1">
                    <a:lumMod val="95000"/>
                    <a:lumOff val="5000"/>
                  </a:schemeClr>
                </a:solidFill>
              </a:rPr>
              <a:t>の</a:t>
            </a:r>
            <a:r>
              <a:rPr lang="ja-JP" altLang="ja-JP" dirty="0" smtClean="0">
                <a:solidFill>
                  <a:schemeClr val="tx1">
                    <a:lumMod val="95000"/>
                    <a:lumOff val="5000"/>
                  </a:schemeClr>
                </a:solidFill>
              </a:rPr>
              <a:t>問題</a:t>
            </a:r>
            <a:r>
              <a:rPr lang="en-US" altLang="ja-JP" dirty="0" smtClean="0">
                <a:solidFill>
                  <a:schemeClr val="tx1">
                    <a:lumMod val="95000"/>
                    <a:lumOff val="5000"/>
                  </a:schemeClr>
                </a:solidFill>
              </a:rPr>
              <a:t> </a:t>
            </a:r>
            <a:r>
              <a:rPr lang="ja-JP" altLang="ja-JP" dirty="0" smtClean="0">
                <a:solidFill>
                  <a:schemeClr val="tx1">
                    <a:lumMod val="95000"/>
                    <a:lumOff val="5000"/>
                  </a:schemeClr>
                </a:solidFill>
              </a:rPr>
              <a:t>用語</a:t>
            </a:r>
            <a:r>
              <a:rPr lang="ja-JP" altLang="ja-JP" dirty="0">
                <a:solidFill>
                  <a:schemeClr val="tx1">
                    <a:lumMod val="95000"/>
                    <a:lumOff val="5000"/>
                  </a:schemeClr>
                </a:solidFill>
              </a:rPr>
              <a:t>の</a:t>
            </a:r>
            <a:r>
              <a:rPr lang="ja-JP" altLang="ja-JP" dirty="0" smtClean="0">
                <a:solidFill>
                  <a:schemeClr val="tx1">
                    <a:lumMod val="95000"/>
                    <a:lumOff val="5000"/>
                  </a:schemeClr>
                </a:solidFill>
              </a:rPr>
              <a:t>問題</a:t>
            </a:r>
            <a:r>
              <a:rPr lang="en-US" altLang="ja-JP" dirty="0" smtClean="0">
                <a:solidFill>
                  <a:schemeClr val="tx1">
                    <a:lumMod val="95000"/>
                    <a:lumOff val="5000"/>
                  </a:schemeClr>
                </a:solidFill>
              </a:rPr>
              <a:t> </a:t>
            </a:r>
            <a:r>
              <a:rPr lang="ja-JP" altLang="ja-JP" dirty="0" smtClean="0">
                <a:solidFill>
                  <a:schemeClr val="tx1">
                    <a:lumMod val="95000"/>
                    <a:lumOff val="5000"/>
                  </a:schemeClr>
                </a:solidFill>
              </a:rPr>
              <a:t>試験用語</a:t>
            </a:r>
            <a:r>
              <a:rPr lang="ja-JP" altLang="ja-JP" dirty="0">
                <a:solidFill>
                  <a:schemeClr val="tx1">
                    <a:lumMod val="95000"/>
                    <a:lumOff val="5000"/>
                  </a:schemeClr>
                </a:solidFill>
              </a:rPr>
              <a:t>の問題</a:t>
            </a:r>
          </a:p>
          <a:p>
            <a:pPr lvl="0"/>
            <a:r>
              <a:rPr lang="en-US" altLang="ja-JP" sz="3200" dirty="0" smtClean="0">
                <a:solidFill>
                  <a:srgbClr val="FF0000"/>
                </a:solidFill>
              </a:rPr>
              <a:t>5-1. </a:t>
            </a:r>
            <a:r>
              <a:rPr lang="ja-JP" altLang="ja-JP" sz="3200" dirty="0" smtClean="0">
                <a:solidFill>
                  <a:srgbClr val="FF0000"/>
                </a:solidFill>
              </a:rPr>
              <a:t>試験</a:t>
            </a:r>
            <a:r>
              <a:rPr lang="ja-JP" altLang="ja-JP" sz="3200" dirty="0">
                <a:solidFill>
                  <a:srgbClr val="FF0000"/>
                </a:solidFill>
              </a:rPr>
              <a:t>問題の設問形式の</a:t>
            </a:r>
            <a:r>
              <a:rPr lang="ja-JP" altLang="ja-JP" sz="3200" dirty="0" smtClean="0">
                <a:solidFill>
                  <a:srgbClr val="FF0000"/>
                </a:solidFill>
              </a:rPr>
              <a:t>多さ</a:t>
            </a:r>
            <a:r>
              <a:rPr lang="ja-JP" altLang="en-US" sz="3200" dirty="0" smtClean="0">
                <a:solidFill>
                  <a:srgbClr val="FF0000"/>
                </a:solidFill>
              </a:rPr>
              <a:t>：</a:t>
            </a:r>
            <a:endParaRPr lang="en-US" altLang="ja-JP" sz="3200" dirty="0" smtClean="0">
              <a:solidFill>
                <a:srgbClr val="FF0000"/>
              </a:solidFill>
            </a:endParaRPr>
          </a:p>
          <a:p>
            <a:pPr lvl="0"/>
            <a:r>
              <a:rPr lang="ja-JP" altLang="en-US" sz="3200" dirty="0" smtClean="0">
                <a:solidFill>
                  <a:srgbClr val="FF0000"/>
                </a:solidFill>
              </a:rPr>
              <a:t>１１種が入り組んで出題</a:t>
            </a:r>
            <a:endParaRPr lang="ja-JP" altLang="ja-JP" sz="3200" dirty="0">
              <a:solidFill>
                <a:srgbClr val="FF0000"/>
              </a:solidFill>
            </a:endParaRPr>
          </a:p>
          <a:p>
            <a:endParaRPr kumimoji="1" lang="ja-JP" altLang="en-US" dirty="0">
              <a:solidFill>
                <a:srgbClr val="FF0000"/>
              </a:solidFill>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490152139"/>
              </p:ext>
            </p:extLst>
          </p:nvPr>
        </p:nvGraphicFramePr>
        <p:xfrm>
          <a:off x="544944" y="3115126"/>
          <a:ext cx="8098720" cy="3219775"/>
        </p:xfrm>
        <a:graphic>
          <a:graphicData uri="http://schemas.openxmlformats.org/presentationml/2006/ole">
            <mc:AlternateContent xmlns:mc="http://schemas.openxmlformats.org/markup-compatibility/2006">
              <mc:Choice xmlns:v="urn:schemas-microsoft-com:vml" Requires="v">
                <p:oleObj spid="_x0000_s1046" name="文書" r:id="rId3" imgW="6261100" imgH="2489200" progId="Word.Document.12">
                  <p:embed/>
                </p:oleObj>
              </mc:Choice>
              <mc:Fallback>
                <p:oleObj name="文書" r:id="rId3" imgW="6261100" imgH="2489200" progId="Word.Document.12">
                  <p:embed/>
                  <p:pic>
                    <p:nvPicPr>
                      <p:cNvPr id="0" name=""/>
                      <p:cNvPicPr/>
                      <p:nvPr/>
                    </p:nvPicPr>
                    <p:blipFill>
                      <a:blip r:embed="rId4"/>
                      <a:stretch>
                        <a:fillRect/>
                      </a:stretch>
                    </p:blipFill>
                    <p:spPr>
                      <a:xfrm>
                        <a:off x="544944" y="3115126"/>
                        <a:ext cx="8098720" cy="3219775"/>
                      </a:xfrm>
                      <a:prstGeom prst="rect">
                        <a:avLst/>
                      </a:prstGeom>
                    </p:spPr>
                  </p:pic>
                </p:oleObj>
              </mc:Fallback>
            </mc:AlternateContent>
          </a:graphicData>
        </a:graphic>
      </p:graphicFrame>
    </p:spTree>
    <p:extLst>
      <p:ext uri="{BB962C8B-B14F-4D97-AF65-F5344CB8AC3E}">
        <p14:creationId xmlns:p14="http://schemas.microsoft.com/office/powerpoint/2010/main" val="17707104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2000" dirty="0">
                <a:latin typeface="ＤＦＰ太丸ゴシック体"/>
                <a:ea typeface="ＤＦＰ太丸ゴシック体"/>
                <a:cs typeface="ＤＦＰ太丸ゴシック体"/>
              </a:rPr>
              <a:t>Ⅰ</a:t>
            </a:r>
            <a:r>
              <a:rPr lang="en-US" altLang="ja-JP" sz="2000" dirty="0">
                <a:latin typeface="ＤＦＰ太丸ゴシック体"/>
                <a:ea typeface="ＤＦＰ太丸ゴシック体"/>
                <a:cs typeface="ＤＦＰ太丸ゴシック体"/>
              </a:rPr>
              <a:t>.</a:t>
            </a:r>
            <a:r>
              <a:rPr lang="ja-JP" altLang="ja-JP" sz="2000" dirty="0">
                <a:latin typeface="ＤＦＰ太丸ゴシック体"/>
                <a:ea typeface="ＤＦＰ太丸ゴシック体"/>
                <a:cs typeface="ＤＦＰ太丸ゴシック体"/>
              </a:rPr>
              <a:t>日本語教育学会ワーキンググループ（</a:t>
            </a:r>
            <a:r>
              <a:rPr lang="en-US" altLang="ja-JP" sz="2000" dirty="0">
                <a:latin typeface="ＤＦＰ太丸ゴシック体"/>
                <a:ea typeface="ＤＦＰ太丸ゴシック体"/>
                <a:cs typeface="ＤＦＰ太丸ゴシック体"/>
              </a:rPr>
              <a:t>2009</a:t>
            </a:r>
            <a:r>
              <a:rPr lang="ja-JP" altLang="ja-JP" sz="2000" dirty="0">
                <a:latin typeface="ＤＦＰ太丸ゴシック体"/>
                <a:ea typeface="ＤＦＰ太丸ゴシック体"/>
                <a:cs typeface="ＤＦＰ太丸ゴシック体"/>
              </a:rPr>
              <a:t>年</a:t>
            </a:r>
            <a:r>
              <a:rPr lang="en-US" altLang="ja-JP" sz="2000" dirty="0">
                <a:latin typeface="ＤＦＰ太丸ゴシック体"/>
                <a:ea typeface="ＤＦＰ太丸ゴシック体"/>
                <a:cs typeface="ＤＦＰ太丸ゴシック体"/>
              </a:rPr>
              <a:t>~2011</a:t>
            </a:r>
            <a:r>
              <a:rPr lang="ja-JP" altLang="ja-JP" sz="2000" dirty="0">
                <a:latin typeface="ＤＦＰ太丸ゴシック体"/>
                <a:ea typeface="ＤＦＰ太丸ゴシック体"/>
                <a:cs typeface="ＤＦＰ太丸ゴシック体"/>
              </a:rPr>
              <a:t>年度）</a:t>
            </a:r>
            <a:r>
              <a:rPr lang="ja-JP" altLang="ja-JP" sz="3200" dirty="0"/>
              <a:t/>
            </a:r>
            <a:br>
              <a:rPr lang="ja-JP" altLang="ja-JP" sz="3200" dirty="0"/>
            </a:br>
            <a:r>
              <a:rPr lang="ja-JP" altLang="ja-JP" sz="3200" dirty="0"/>
              <a:t>　　　</a:t>
            </a:r>
            <a:endParaRPr lang="ja-JP" altLang="ja-JP" sz="2400" dirty="0"/>
          </a:p>
        </p:txBody>
      </p:sp>
      <p:sp>
        <p:nvSpPr>
          <p:cNvPr id="3" name="サブタイトル 2"/>
          <p:cNvSpPr>
            <a:spLocks noGrp="1"/>
          </p:cNvSpPr>
          <p:nvPr>
            <p:ph type="subTitle" idx="1"/>
          </p:nvPr>
        </p:nvSpPr>
        <p:spPr>
          <a:xfrm>
            <a:off x="544945" y="1443273"/>
            <a:ext cx="8142668" cy="1356205"/>
          </a:xfrm>
        </p:spPr>
        <p:txBody>
          <a:bodyPr>
            <a:normAutofit fontScale="85000" lnSpcReduction="20000"/>
          </a:bodyPr>
          <a:lstStyle/>
          <a:p>
            <a:pPr algn="l"/>
            <a:r>
              <a:rPr lang="en-US" altLang="ja-JP" sz="2400" dirty="0" smtClean="0"/>
              <a:t>5. </a:t>
            </a:r>
            <a:r>
              <a:rPr lang="ja-JP" altLang="ja-JP" sz="2400" dirty="0" smtClean="0"/>
              <a:t>国家</a:t>
            </a:r>
            <a:r>
              <a:rPr lang="ja-JP" altLang="ja-JP" sz="2400" dirty="0"/>
              <a:t>試験に関する分析と提言 </a:t>
            </a:r>
            <a:endParaRPr lang="en-US" altLang="ja-JP" sz="2400" dirty="0" smtClean="0"/>
          </a:p>
          <a:p>
            <a:r>
              <a:rPr lang="ja-JP" altLang="ja-JP" dirty="0" smtClean="0">
                <a:solidFill>
                  <a:srgbClr val="FF0000"/>
                </a:solidFill>
              </a:rPr>
              <a:t>ポイント</a:t>
            </a:r>
            <a:r>
              <a:rPr lang="ja-JP" altLang="ja-JP" dirty="0">
                <a:solidFill>
                  <a:srgbClr val="FF0000"/>
                </a:solidFill>
              </a:rPr>
              <a:t>：出題</a:t>
            </a:r>
            <a:r>
              <a:rPr lang="ja-JP" altLang="ja-JP" dirty="0" smtClean="0">
                <a:solidFill>
                  <a:srgbClr val="FF0000"/>
                </a:solidFill>
              </a:rPr>
              <a:t>形式</a:t>
            </a:r>
            <a:r>
              <a:rPr lang="en-US" altLang="ja-JP" dirty="0">
                <a:solidFill>
                  <a:srgbClr val="FF0000"/>
                </a:solidFill>
              </a:rPr>
              <a:t> </a:t>
            </a:r>
            <a:r>
              <a:rPr lang="ja-JP" altLang="ja-JP" dirty="0" smtClean="0">
                <a:solidFill>
                  <a:schemeClr val="tx1">
                    <a:lumMod val="95000"/>
                    <a:lumOff val="5000"/>
                  </a:schemeClr>
                </a:solidFill>
              </a:rPr>
              <a:t>文章</a:t>
            </a:r>
            <a:r>
              <a:rPr lang="ja-JP" altLang="ja-JP" dirty="0">
                <a:solidFill>
                  <a:schemeClr val="tx1">
                    <a:lumMod val="95000"/>
                    <a:lumOff val="5000"/>
                  </a:schemeClr>
                </a:solidFill>
              </a:rPr>
              <a:t>の</a:t>
            </a:r>
            <a:r>
              <a:rPr lang="ja-JP" altLang="ja-JP" dirty="0" smtClean="0">
                <a:solidFill>
                  <a:schemeClr val="tx1">
                    <a:lumMod val="95000"/>
                    <a:lumOff val="5000"/>
                  </a:schemeClr>
                </a:solidFill>
              </a:rPr>
              <a:t>問題</a:t>
            </a:r>
            <a:r>
              <a:rPr lang="en-US" altLang="ja-JP" dirty="0" smtClean="0">
                <a:solidFill>
                  <a:schemeClr val="tx1">
                    <a:lumMod val="95000"/>
                    <a:lumOff val="5000"/>
                  </a:schemeClr>
                </a:solidFill>
              </a:rPr>
              <a:t> </a:t>
            </a:r>
            <a:r>
              <a:rPr lang="ja-JP" altLang="ja-JP" dirty="0" smtClean="0">
                <a:solidFill>
                  <a:schemeClr val="tx1">
                    <a:lumMod val="95000"/>
                    <a:lumOff val="5000"/>
                  </a:schemeClr>
                </a:solidFill>
              </a:rPr>
              <a:t>用語</a:t>
            </a:r>
            <a:r>
              <a:rPr lang="ja-JP" altLang="ja-JP" dirty="0">
                <a:solidFill>
                  <a:schemeClr val="tx1">
                    <a:lumMod val="95000"/>
                    <a:lumOff val="5000"/>
                  </a:schemeClr>
                </a:solidFill>
              </a:rPr>
              <a:t>の</a:t>
            </a:r>
            <a:r>
              <a:rPr lang="ja-JP" altLang="ja-JP" dirty="0" smtClean="0">
                <a:solidFill>
                  <a:schemeClr val="tx1">
                    <a:lumMod val="95000"/>
                    <a:lumOff val="5000"/>
                  </a:schemeClr>
                </a:solidFill>
              </a:rPr>
              <a:t>問題</a:t>
            </a:r>
            <a:r>
              <a:rPr lang="en-US" altLang="ja-JP" dirty="0" smtClean="0">
                <a:solidFill>
                  <a:schemeClr val="tx1">
                    <a:lumMod val="95000"/>
                    <a:lumOff val="5000"/>
                  </a:schemeClr>
                </a:solidFill>
              </a:rPr>
              <a:t> </a:t>
            </a:r>
            <a:r>
              <a:rPr lang="ja-JP" altLang="en-US" dirty="0" smtClean="0">
                <a:solidFill>
                  <a:schemeClr val="tx1">
                    <a:lumMod val="95000"/>
                    <a:lumOff val="5000"/>
                  </a:schemeClr>
                </a:solidFill>
              </a:rPr>
              <a:t>専門</a:t>
            </a:r>
            <a:r>
              <a:rPr lang="ja-JP" altLang="ja-JP" dirty="0" smtClean="0">
                <a:solidFill>
                  <a:schemeClr val="tx1">
                    <a:lumMod val="95000"/>
                    <a:lumOff val="5000"/>
                  </a:schemeClr>
                </a:solidFill>
              </a:rPr>
              <a:t>用語</a:t>
            </a:r>
            <a:r>
              <a:rPr lang="ja-JP" altLang="ja-JP" dirty="0">
                <a:solidFill>
                  <a:schemeClr val="tx1">
                    <a:lumMod val="95000"/>
                    <a:lumOff val="5000"/>
                  </a:schemeClr>
                </a:solidFill>
              </a:rPr>
              <a:t>の問題</a:t>
            </a:r>
          </a:p>
          <a:p>
            <a:pPr lvl="0"/>
            <a:r>
              <a:rPr lang="en-US" altLang="ja-JP" sz="3200" dirty="0" smtClean="0">
                <a:solidFill>
                  <a:srgbClr val="FF0000"/>
                </a:solidFill>
              </a:rPr>
              <a:t>5-1. </a:t>
            </a:r>
            <a:r>
              <a:rPr lang="ja-JP" altLang="ja-JP" sz="3200" dirty="0" smtClean="0">
                <a:solidFill>
                  <a:srgbClr val="FF0000"/>
                </a:solidFill>
              </a:rPr>
              <a:t>試験</a:t>
            </a:r>
            <a:r>
              <a:rPr lang="ja-JP" altLang="ja-JP" sz="3200" dirty="0">
                <a:solidFill>
                  <a:srgbClr val="FF0000"/>
                </a:solidFill>
              </a:rPr>
              <a:t>問題の設問形式の</a:t>
            </a:r>
            <a:r>
              <a:rPr lang="ja-JP" altLang="ja-JP" sz="3200" dirty="0" smtClean="0">
                <a:solidFill>
                  <a:srgbClr val="FF0000"/>
                </a:solidFill>
              </a:rPr>
              <a:t>多さ</a:t>
            </a:r>
            <a:r>
              <a:rPr lang="ja-JP" altLang="en-US" sz="3200" dirty="0" smtClean="0">
                <a:solidFill>
                  <a:srgbClr val="FF0000"/>
                </a:solidFill>
              </a:rPr>
              <a:t>：</a:t>
            </a:r>
            <a:endParaRPr lang="en-US" altLang="ja-JP" sz="3200" dirty="0" smtClean="0">
              <a:solidFill>
                <a:srgbClr val="FF0000"/>
              </a:solidFill>
            </a:endParaRPr>
          </a:p>
          <a:p>
            <a:pPr lvl="0"/>
            <a:r>
              <a:rPr lang="ja-JP" altLang="en-US" sz="3200" dirty="0" smtClean="0">
                <a:solidFill>
                  <a:srgbClr val="FF0000"/>
                </a:solidFill>
              </a:rPr>
              <a:t>１１種が入り組んで出題</a:t>
            </a:r>
            <a:endParaRPr lang="ja-JP" altLang="ja-JP" sz="3200" dirty="0">
              <a:solidFill>
                <a:srgbClr val="FF0000"/>
              </a:solidFill>
            </a:endParaRPr>
          </a:p>
          <a:p>
            <a:endParaRPr kumimoji="1" lang="ja-JP" altLang="en-US" dirty="0">
              <a:solidFill>
                <a:srgbClr val="FF0000"/>
              </a:solidFill>
            </a:endParaRPr>
          </a:p>
        </p:txBody>
      </p:sp>
      <p:sp>
        <p:nvSpPr>
          <p:cNvPr id="5" name="正方形/長方形 4"/>
          <p:cNvSpPr/>
          <p:nvPr/>
        </p:nvSpPr>
        <p:spPr>
          <a:xfrm>
            <a:off x="544945" y="3466907"/>
            <a:ext cx="7926198" cy="2308324"/>
          </a:xfrm>
          <a:prstGeom prst="rect">
            <a:avLst/>
          </a:prstGeom>
        </p:spPr>
        <p:txBody>
          <a:bodyPr wrap="square">
            <a:spAutoFit/>
          </a:bodyPr>
          <a:lstStyle/>
          <a:p>
            <a:r>
              <a:rPr lang="ja-JP" altLang="ja-JP" dirty="0"/>
              <a:t>問題</a:t>
            </a:r>
            <a:r>
              <a:rPr lang="en-US" altLang="ja-JP" dirty="0"/>
              <a:t>23</a:t>
            </a:r>
            <a:r>
              <a:rPr lang="ja-JP" altLang="ja-JP" dirty="0"/>
              <a:t>　国際生活機能分類（</a:t>
            </a:r>
            <a:r>
              <a:rPr lang="en-US" altLang="ja-JP" dirty="0"/>
              <a:t>ICF</a:t>
            </a:r>
            <a:r>
              <a:rPr lang="ja-JP" altLang="ja-JP" dirty="0"/>
              <a:t>）に関する次の記述のうち</a:t>
            </a:r>
            <a:r>
              <a:rPr lang="ja-JP" altLang="ja-JP" dirty="0" smtClean="0"/>
              <a:t>、</a:t>
            </a:r>
            <a:r>
              <a:rPr lang="ja-JP" altLang="ja-JP" u="sng" dirty="0" smtClean="0"/>
              <a:t>誤って</a:t>
            </a:r>
            <a:r>
              <a:rPr lang="ja-JP" altLang="ja-JP" u="sng" dirty="0"/>
              <a:t>いる</a:t>
            </a:r>
            <a:r>
              <a:rPr lang="ja-JP" altLang="ja-JP" u="sng" dirty="0" smtClean="0"/>
              <a:t>も</a:t>
            </a:r>
            <a:endParaRPr lang="en-US" altLang="ja-JP" u="sng" dirty="0" smtClean="0"/>
          </a:p>
          <a:p>
            <a:r>
              <a:rPr lang="ja-JP" altLang="ja-JP" dirty="0"/>
              <a:t>　</a:t>
            </a:r>
            <a:r>
              <a:rPr lang="ja-JP" altLang="en-US" dirty="0" smtClean="0"/>
              <a:t>　　　</a:t>
            </a:r>
            <a:r>
              <a:rPr lang="ja-JP" altLang="ja-JP" u="sng" dirty="0" smtClean="0"/>
              <a:t>の</a:t>
            </a:r>
            <a:r>
              <a:rPr lang="ja-JP" altLang="ja-JP" dirty="0" smtClean="0"/>
              <a:t>を</a:t>
            </a:r>
            <a:r>
              <a:rPr lang="ja-JP" altLang="ja-JP" dirty="0"/>
              <a:t>一つ選びなさい。</a:t>
            </a:r>
          </a:p>
          <a:p>
            <a:r>
              <a:rPr lang="ja-JP" altLang="ja-JP" dirty="0"/>
              <a:t>問題</a:t>
            </a:r>
            <a:r>
              <a:rPr lang="en-US" altLang="ja-JP" dirty="0"/>
              <a:t>24  </a:t>
            </a:r>
            <a:r>
              <a:rPr lang="ja-JP" altLang="ja-JP" dirty="0"/>
              <a:t>パーキンソン病の症状に関する次の記述のうち、</a:t>
            </a:r>
            <a:r>
              <a:rPr lang="ja-JP" altLang="ja-JP" u="sng" dirty="0"/>
              <a:t>正しいものを</a:t>
            </a:r>
            <a:r>
              <a:rPr lang="ja-JP" altLang="ja-JP" dirty="0" smtClean="0"/>
              <a:t>一つ</a:t>
            </a:r>
            <a:endParaRPr lang="en-US" altLang="ja-JP" dirty="0" smtClean="0"/>
          </a:p>
          <a:p>
            <a:r>
              <a:rPr lang="ja-JP" altLang="ja-JP" dirty="0"/>
              <a:t>　</a:t>
            </a:r>
            <a:r>
              <a:rPr lang="ja-JP" altLang="en-US" dirty="0" smtClean="0"/>
              <a:t>　　　</a:t>
            </a:r>
            <a:r>
              <a:rPr lang="ja-JP" altLang="ja-JP" dirty="0" smtClean="0"/>
              <a:t>選びなさい</a:t>
            </a:r>
            <a:r>
              <a:rPr lang="ja-JP" altLang="ja-JP" dirty="0"/>
              <a:t>。</a:t>
            </a:r>
          </a:p>
          <a:p>
            <a:r>
              <a:rPr lang="ja-JP" altLang="ja-JP" dirty="0"/>
              <a:t>問題</a:t>
            </a:r>
            <a:r>
              <a:rPr lang="en-US" altLang="ja-JP" dirty="0"/>
              <a:t>25  </a:t>
            </a:r>
            <a:r>
              <a:rPr lang="ja-JP" altLang="ja-JP" dirty="0"/>
              <a:t>リハビリテーションの専門職に関する次の記述のうち、</a:t>
            </a:r>
            <a:r>
              <a:rPr lang="ja-JP" altLang="ja-JP" u="sng" dirty="0"/>
              <a:t>最も適切</a:t>
            </a:r>
            <a:r>
              <a:rPr lang="ja-JP" altLang="ja-JP" u="sng" dirty="0" smtClean="0"/>
              <a:t>な</a:t>
            </a:r>
            <a:endParaRPr lang="en-US" altLang="ja-JP" u="sng" dirty="0" smtClean="0"/>
          </a:p>
          <a:p>
            <a:r>
              <a:rPr lang="ja-JP" altLang="ja-JP" dirty="0"/>
              <a:t>　</a:t>
            </a:r>
            <a:r>
              <a:rPr lang="ja-JP" altLang="en-US" dirty="0" smtClean="0"/>
              <a:t>　　</a:t>
            </a:r>
            <a:r>
              <a:rPr lang="en-US" altLang="ja-JP" dirty="0" smtClean="0"/>
              <a:t> </a:t>
            </a:r>
            <a:r>
              <a:rPr lang="ja-JP" altLang="ja-JP" u="sng" dirty="0" smtClean="0"/>
              <a:t>もの</a:t>
            </a:r>
            <a:r>
              <a:rPr lang="ja-JP" altLang="ja-JP" u="sng" dirty="0"/>
              <a:t>を</a:t>
            </a:r>
            <a:r>
              <a:rPr lang="ja-JP" altLang="ja-JP" dirty="0"/>
              <a:t>一つ選びなさい。</a:t>
            </a:r>
          </a:p>
          <a:p>
            <a:r>
              <a:rPr lang="ja-JP" altLang="ja-JP" dirty="0"/>
              <a:t>問題</a:t>
            </a:r>
            <a:r>
              <a:rPr lang="en-US" altLang="ja-JP" dirty="0"/>
              <a:t>26  </a:t>
            </a:r>
            <a:r>
              <a:rPr lang="ja-JP" altLang="ja-JP" dirty="0"/>
              <a:t>片麻痺の人の調理動作に関する次の記述のうち、</a:t>
            </a:r>
            <a:r>
              <a:rPr lang="ja-JP" altLang="ja-JP" u="sng" dirty="0"/>
              <a:t>適切でないもの</a:t>
            </a:r>
            <a:r>
              <a:rPr lang="ja-JP" altLang="ja-JP" u="sng" dirty="0" smtClean="0"/>
              <a:t>を</a:t>
            </a:r>
            <a:endParaRPr lang="en-US" altLang="ja-JP" u="sng" dirty="0" smtClean="0"/>
          </a:p>
          <a:p>
            <a:r>
              <a:rPr lang="ja-JP" altLang="ja-JP" dirty="0"/>
              <a:t>　</a:t>
            </a:r>
            <a:r>
              <a:rPr lang="ja-JP" altLang="en-US" dirty="0" smtClean="0"/>
              <a:t>　　</a:t>
            </a:r>
            <a:r>
              <a:rPr lang="en-US" altLang="ja-JP" dirty="0" smtClean="0"/>
              <a:t> </a:t>
            </a:r>
            <a:r>
              <a:rPr lang="ja-JP" altLang="ja-JP" dirty="0" smtClean="0"/>
              <a:t>一つ</a:t>
            </a:r>
            <a:r>
              <a:rPr lang="ja-JP" altLang="ja-JP" dirty="0"/>
              <a:t>選びなさい。</a:t>
            </a:r>
          </a:p>
        </p:txBody>
      </p:sp>
    </p:spTree>
    <p:extLst>
      <p:ext uri="{BB962C8B-B14F-4D97-AF65-F5344CB8AC3E}">
        <p14:creationId xmlns:p14="http://schemas.microsoft.com/office/powerpoint/2010/main" val="20852331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2000" dirty="0">
                <a:latin typeface="ＤＦＰ太丸ゴシック体"/>
                <a:ea typeface="ＤＦＰ太丸ゴシック体"/>
                <a:cs typeface="ＤＦＰ太丸ゴシック体"/>
              </a:rPr>
              <a:t>Ⅰ</a:t>
            </a:r>
            <a:r>
              <a:rPr lang="en-US" altLang="ja-JP" sz="2000" dirty="0">
                <a:latin typeface="ＤＦＰ太丸ゴシック体"/>
                <a:ea typeface="ＤＦＰ太丸ゴシック体"/>
                <a:cs typeface="ＤＦＰ太丸ゴシック体"/>
              </a:rPr>
              <a:t>.</a:t>
            </a:r>
            <a:r>
              <a:rPr lang="ja-JP" altLang="ja-JP" sz="2000" dirty="0">
                <a:latin typeface="ＤＦＰ太丸ゴシック体"/>
                <a:ea typeface="ＤＦＰ太丸ゴシック体"/>
                <a:cs typeface="ＤＦＰ太丸ゴシック体"/>
              </a:rPr>
              <a:t>日本語教育学会ワーキンググループ（</a:t>
            </a:r>
            <a:r>
              <a:rPr lang="en-US" altLang="ja-JP" sz="2000" dirty="0">
                <a:latin typeface="ＤＦＰ太丸ゴシック体"/>
                <a:ea typeface="ＤＦＰ太丸ゴシック体"/>
                <a:cs typeface="ＤＦＰ太丸ゴシック体"/>
              </a:rPr>
              <a:t>2009</a:t>
            </a:r>
            <a:r>
              <a:rPr lang="ja-JP" altLang="ja-JP" sz="2000" dirty="0">
                <a:latin typeface="ＤＦＰ太丸ゴシック体"/>
                <a:ea typeface="ＤＦＰ太丸ゴシック体"/>
                <a:cs typeface="ＤＦＰ太丸ゴシック体"/>
              </a:rPr>
              <a:t>年</a:t>
            </a:r>
            <a:r>
              <a:rPr lang="en-US" altLang="ja-JP" sz="2000" dirty="0">
                <a:latin typeface="ＤＦＰ太丸ゴシック体"/>
                <a:ea typeface="ＤＦＰ太丸ゴシック体"/>
                <a:cs typeface="ＤＦＰ太丸ゴシック体"/>
              </a:rPr>
              <a:t>~2011</a:t>
            </a:r>
            <a:r>
              <a:rPr lang="ja-JP" altLang="ja-JP" sz="2000" dirty="0">
                <a:latin typeface="ＤＦＰ太丸ゴシック体"/>
                <a:ea typeface="ＤＦＰ太丸ゴシック体"/>
                <a:cs typeface="ＤＦＰ太丸ゴシック体"/>
              </a:rPr>
              <a:t>年度）</a:t>
            </a:r>
            <a:r>
              <a:rPr lang="ja-JP" altLang="ja-JP" sz="3200" dirty="0"/>
              <a:t/>
            </a:r>
            <a:br>
              <a:rPr lang="ja-JP" altLang="ja-JP" sz="3200" dirty="0"/>
            </a:br>
            <a:r>
              <a:rPr lang="ja-JP" altLang="ja-JP" sz="3200" dirty="0"/>
              <a:t>　　　</a:t>
            </a:r>
            <a:endParaRPr lang="ja-JP" altLang="ja-JP" sz="2400" dirty="0"/>
          </a:p>
        </p:txBody>
      </p:sp>
      <p:sp>
        <p:nvSpPr>
          <p:cNvPr id="3" name="サブタイトル 2"/>
          <p:cNvSpPr>
            <a:spLocks noGrp="1"/>
          </p:cNvSpPr>
          <p:nvPr>
            <p:ph type="subTitle" idx="1"/>
          </p:nvPr>
        </p:nvSpPr>
        <p:spPr>
          <a:xfrm>
            <a:off x="544945" y="1443273"/>
            <a:ext cx="8142668" cy="1356205"/>
          </a:xfrm>
        </p:spPr>
        <p:txBody>
          <a:bodyPr>
            <a:normAutofit/>
          </a:bodyPr>
          <a:lstStyle/>
          <a:p>
            <a:pPr algn="l"/>
            <a:r>
              <a:rPr lang="en-US" altLang="ja-JP" sz="2400" dirty="0" smtClean="0"/>
              <a:t>5. </a:t>
            </a:r>
            <a:r>
              <a:rPr lang="ja-JP" altLang="ja-JP" sz="2400" dirty="0" smtClean="0"/>
              <a:t>国家</a:t>
            </a:r>
            <a:r>
              <a:rPr lang="ja-JP" altLang="ja-JP" sz="2400" dirty="0"/>
              <a:t>試験に関する分析と提言 </a:t>
            </a:r>
            <a:endParaRPr lang="en-US" altLang="ja-JP" sz="2400" dirty="0" smtClean="0"/>
          </a:p>
          <a:p>
            <a:r>
              <a:rPr lang="ja-JP" altLang="ja-JP" dirty="0" smtClean="0">
                <a:solidFill>
                  <a:srgbClr val="FF0000"/>
                </a:solidFill>
              </a:rPr>
              <a:t>ポイント</a:t>
            </a:r>
            <a:r>
              <a:rPr lang="ja-JP" altLang="ja-JP" dirty="0">
                <a:solidFill>
                  <a:srgbClr val="FF0000"/>
                </a:solidFill>
              </a:rPr>
              <a:t>：</a:t>
            </a:r>
            <a:r>
              <a:rPr lang="ja-JP" altLang="ja-JP" dirty="0">
                <a:solidFill>
                  <a:schemeClr val="tx1"/>
                </a:solidFill>
              </a:rPr>
              <a:t>出題</a:t>
            </a:r>
            <a:r>
              <a:rPr lang="ja-JP" altLang="ja-JP" dirty="0" smtClean="0">
                <a:solidFill>
                  <a:schemeClr val="tx1"/>
                </a:solidFill>
              </a:rPr>
              <a:t>形式</a:t>
            </a:r>
            <a:r>
              <a:rPr lang="en-US" altLang="ja-JP" dirty="0">
                <a:solidFill>
                  <a:schemeClr val="tx1"/>
                </a:solidFill>
              </a:rPr>
              <a:t> </a:t>
            </a:r>
            <a:r>
              <a:rPr lang="ja-JP" altLang="ja-JP" dirty="0" smtClean="0">
                <a:solidFill>
                  <a:srgbClr val="FF6600"/>
                </a:solidFill>
              </a:rPr>
              <a:t>文章</a:t>
            </a:r>
            <a:r>
              <a:rPr lang="ja-JP" altLang="ja-JP" dirty="0">
                <a:solidFill>
                  <a:srgbClr val="FF6600"/>
                </a:solidFill>
              </a:rPr>
              <a:t>の</a:t>
            </a:r>
            <a:r>
              <a:rPr lang="ja-JP" altLang="ja-JP" dirty="0" smtClean="0">
                <a:solidFill>
                  <a:srgbClr val="FF6600"/>
                </a:solidFill>
              </a:rPr>
              <a:t>問題</a:t>
            </a:r>
            <a:r>
              <a:rPr lang="en-US" altLang="ja-JP" dirty="0" smtClean="0">
                <a:solidFill>
                  <a:srgbClr val="FF6600"/>
                </a:solidFill>
              </a:rPr>
              <a:t> </a:t>
            </a:r>
            <a:r>
              <a:rPr lang="ja-JP" altLang="ja-JP" dirty="0" smtClean="0">
                <a:solidFill>
                  <a:schemeClr val="tx1">
                    <a:lumMod val="95000"/>
                    <a:lumOff val="5000"/>
                  </a:schemeClr>
                </a:solidFill>
              </a:rPr>
              <a:t>用語</a:t>
            </a:r>
            <a:r>
              <a:rPr lang="ja-JP" altLang="ja-JP" dirty="0">
                <a:solidFill>
                  <a:schemeClr val="tx1">
                    <a:lumMod val="95000"/>
                    <a:lumOff val="5000"/>
                  </a:schemeClr>
                </a:solidFill>
              </a:rPr>
              <a:t>の</a:t>
            </a:r>
            <a:r>
              <a:rPr lang="ja-JP" altLang="ja-JP" dirty="0" smtClean="0">
                <a:solidFill>
                  <a:schemeClr val="tx1">
                    <a:lumMod val="95000"/>
                    <a:lumOff val="5000"/>
                  </a:schemeClr>
                </a:solidFill>
              </a:rPr>
              <a:t>問題</a:t>
            </a:r>
            <a:r>
              <a:rPr lang="en-US" altLang="ja-JP" dirty="0" smtClean="0">
                <a:solidFill>
                  <a:schemeClr val="tx1">
                    <a:lumMod val="95000"/>
                    <a:lumOff val="5000"/>
                  </a:schemeClr>
                </a:solidFill>
              </a:rPr>
              <a:t> </a:t>
            </a:r>
            <a:r>
              <a:rPr lang="ja-JP" altLang="en-US" dirty="0" smtClean="0">
                <a:solidFill>
                  <a:schemeClr val="tx1">
                    <a:lumMod val="95000"/>
                    <a:lumOff val="5000"/>
                  </a:schemeClr>
                </a:solidFill>
              </a:rPr>
              <a:t>専門</a:t>
            </a:r>
            <a:r>
              <a:rPr lang="ja-JP" altLang="ja-JP" dirty="0" smtClean="0">
                <a:solidFill>
                  <a:schemeClr val="tx1">
                    <a:lumMod val="95000"/>
                    <a:lumOff val="5000"/>
                  </a:schemeClr>
                </a:solidFill>
              </a:rPr>
              <a:t>用語</a:t>
            </a:r>
            <a:r>
              <a:rPr lang="ja-JP" altLang="ja-JP" dirty="0">
                <a:solidFill>
                  <a:schemeClr val="tx1">
                    <a:lumMod val="95000"/>
                    <a:lumOff val="5000"/>
                  </a:schemeClr>
                </a:solidFill>
              </a:rPr>
              <a:t>の問題</a:t>
            </a:r>
          </a:p>
          <a:p>
            <a:pPr lvl="0"/>
            <a:r>
              <a:rPr lang="en-US" altLang="ja-JP" sz="3200" dirty="0" smtClean="0">
                <a:solidFill>
                  <a:srgbClr val="FF0000"/>
                </a:solidFill>
              </a:rPr>
              <a:t>5-2. </a:t>
            </a:r>
            <a:r>
              <a:rPr lang="ja-JP" altLang="ja-JP" sz="3200" dirty="0" smtClean="0">
                <a:solidFill>
                  <a:srgbClr val="FF0000"/>
                </a:solidFill>
              </a:rPr>
              <a:t>試験</a:t>
            </a:r>
            <a:r>
              <a:rPr lang="ja-JP" altLang="ja-JP" sz="3200" dirty="0">
                <a:solidFill>
                  <a:srgbClr val="FF0000"/>
                </a:solidFill>
              </a:rPr>
              <a:t>問題</a:t>
            </a:r>
            <a:r>
              <a:rPr lang="ja-JP" altLang="ja-JP" sz="3200" dirty="0" smtClean="0">
                <a:solidFill>
                  <a:srgbClr val="FF0000"/>
                </a:solidFill>
              </a:rPr>
              <a:t>の</a:t>
            </a:r>
            <a:r>
              <a:rPr lang="ja-JP" altLang="en-US" sz="3200" dirty="0" smtClean="0">
                <a:solidFill>
                  <a:srgbClr val="FF0000"/>
                </a:solidFill>
              </a:rPr>
              <a:t>文意の分かりにくさ</a:t>
            </a:r>
            <a:endParaRPr lang="en-US" altLang="ja-JP" sz="3200" dirty="0" smtClean="0">
              <a:solidFill>
                <a:srgbClr val="FF0000"/>
              </a:solidFill>
            </a:endParaRPr>
          </a:p>
          <a:p>
            <a:endParaRPr kumimoji="1" lang="ja-JP" altLang="en-US" dirty="0">
              <a:solidFill>
                <a:srgbClr val="FF0000"/>
              </a:solidFill>
            </a:endParaRPr>
          </a:p>
        </p:txBody>
      </p:sp>
      <p:sp>
        <p:nvSpPr>
          <p:cNvPr id="5" name="正方形/長方形 4"/>
          <p:cNvSpPr/>
          <p:nvPr/>
        </p:nvSpPr>
        <p:spPr>
          <a:xfrm>
            <a:off x="544945" y="3466907"/>
            <a:ext cx="7926198" cy="2308324"/>
          </a:xfrm>
          <a:prstGeom prst="rect">
            <a:avLst/>
          </a:prstGeom>
        </p:spPr>
        <p:txBody>
          <a:bodyPr wrap="square">
            <a:spAutoFit/>
          </a:bodyPr>
          <a:lstStyle/>
          <a:p>
            <a:r>
              <a:rPr lang="ja-JP" altLang="en-US" dirty="0" smtClean="0"/>
              <a:t>専門用語による分かりにくさ</a:t>
            </a:r>
            <a:endParaRPr lang="en-US" altLang="ja-JP" dirty="0" smtClean="0"/>
          </a:p>
          <a:p>
            <a:r>
              <a:rPr lang="ja-JP" altLang="ja-JP" dirty="0"/>
              <a:t>　</a:t>
            </a:r>
            <a:r>
              <a:rPr lang="ja-JP" altLang="en-US" dirty="0" smtClean="0"/>
              <a:t>例　</a:t>
            </a:r>
            <a:r>
              <a:rPr lang="ja-JP" altLang="ja-JP" dirty="0" smtClean="0"/>
              <a:t>初老期</a:t>
            </a:r>
            <a:r>
              <a:rPr lang="ja-JP" altLang="ja-JP" dirty="0"/>
              <a:t>にはうつ病が好発する</a:t>
            </a:r>
            <a:r>
              <a:rPr lang="ja-JP" altLang="ja-JP" dirty="0" smtClean="0"/>
              <a:t>。</a:t>
            </a:r>
            <a:r>
              <a:rPr lang="ja-JP" altLang="en-US" dirty="0" smtClean="0"/>
              <a:t>　　　　　　　</a:t>
            </a:r>
            <a:endParaRPr lang="en-US" altLang="ja-JP" dirty="0" smtClean="0"/>
          </a:p>
          <a:p>
            <a:r>
              <a:rPr lang="ja-JP" altLang="ja-JP" dirty="0"/>
              <a:t>　</a:t>
            </a:r>
            <a:r>
              <a:rPr lang="ja-JP" altLang="en-US" dirty="0" smtClean="0"/>
              <a:t>例　</a:t>
            </a:r>
            <a:r>
              <a:rPr lang="ja-JP" altLang="ja-JP" dirty="0" smtClean="0"/>
              <a:t>早期</a:t>
            </a:r>
            <a:r>
              <a:rPr lang="ja-JP" altLang="ja-JP" dirty="0"/>
              <a:t>覚醒には、早い時間の就寝が有効である </a:t>
            </a:r>
            <a:endParaRPr lang="en-US" altLang="ja-JP" dirty="0" smtClean="0"/>
          </a:p>
          <a:p>
            <a:endParaRPr lang="en-US" altLang="ja-JP" dirty="0" smtClean="0"/>
          </a:p>
          <a:p>
            <a:r>
              <a:rPr lang="ja-JP" altLang="ja-JP" dirty="0"/>
              <a:t>難解な漢語の使用による</a:t>
            </a:r>
            <a:r>
              <a:rPr lang="ja-JP" altLang="ja-JP" dirty="0" smtClean="0"/>
              <a:t>難しさ</a:t>
            </a:r>
            <a:r>
              <a:rPr lang="ja-JP" altLang="en-US" dirty="0" smtClean="0"/>
              <a:t>　　　　</a:t>
            </a:r>
            <a:r>
              <a:rPr lang="ja-JP" altLang="en-US" dirty="0">
                <a:solidFill>
                  <a:srgbClr val="FF0000"/>
                </a:solidFill>
              </a:rPr>
              <a:t>例　褥</a:t>
            </a:r>
            <a:r>
              <a:rPr lang="ja-JP" altLang="en-US" dirty="0" smtClean="0">
                <a:solidFill>
                  <a:srgbClr val="FF0000"/>
                </a:solidFill>
              </a:rPr>
              <a:t>瘡</a:t>
            </a:r>
            <a:endParaRPr lang="en-US" altLang="ja-JP" dirty="0" smtClean="0"/>
          </a:p>
          <a:p>
            <a:r>
              <a:rPr lang="ja-JP" altLang="en-US" dirty="0" smtClean="0"/>
              <a:t>　例　</a:t>
            </a:r>
            <a:r>
              <a:rPr lang="ja-JP" altLang="ja-JP" dirty="0" smtClean="0"/>
              <a:t>利用者</a:t>
            </a:r>
            <a:r>
              <a:rPr lang="ja-JP" altLang="ja-JP" dirty="0"/>
              <a:t>に特定のサービスを利用させることの対償として</a:t>
            </a:r>
            <a:r>
              <a:rPr lang="ja-JP" altLang="ja-JP" dirty="0" smtClean="0"/>
              <a:t>、</a:t>
            </a:r>
            <a:endParaRPr lang="en-US" altLang="ja-JP" dirty="0" smtClean="0"/>
          </a:p>
          <a:p>
            <a:r>
              <a:rPr lang="ja-JP" altLang="ja-JP" dirty="0"/>
              <a:t>　</a:t>
            </a:r>
            <a:r>
              <a:rPr lang="ja-JP" altLang="en-US" dirty="0" smtClean="0"/>
              <a:t>　　</a:t>
            </a:r>
            <a:r>
              <a:rPr lang="ja-JP" altLang="ja-JP" dirty="0" smtClean="0"/>
              <a:t>居宅</a:t>
            </a:r>
            <a:r>
              <a:rPr lang="ja-JP" altLang="ja-JP" dirty="0"/>
              <a:t>サービス事業者から金品</a:t>
            </a:r>
            <a:r>
              <a:rPr lang="ja-JP" altLang="ja-JP" dirty="0" smtClean="0"/>
              <a:t>の</a:t>
            </a:r>
            <a:r>
              <a:rPr lang="ja-JP" altLang="en-US" dirty="0" smtClean="0"/>
              <a:t>・・・</a:t>
            </a:r>
            <a:endParaRPr lang="ja-JP" altLang="ja-JP" dirty="0"/>
          </a:p>
          <a:p>
            <a:r>
              <a:rPr lang="ja-JP" altLang="en-US" dirty="0" smtClean="0"/>
              <a:t>　例　</a:t>
            </a:r>
            <a:r>
              <a:rPr lang="ja-JP" altLang="ja-JP" dirty="0"/>
              <a:t>利用者の身体状況に合わせてベッドの頭側を挙上する</a:t>
            </a:r>
            <a:r>
              <a:rPr lang="ja-JP" altLang="ja-JP" dirty="0" smtClean="0"/>
              <a:t>。</a:t>
            </a:r>
          </a:p>
        </p:txBody>
      </p:sp>
    </p:spTree>
    <p:extLst>
      <p:ext uri="{BB962C8B-B14F-4D97-AF65-F5344CB8AC3E}">
        <p14:creationId xmlns:p14="http://schemas.microsoft.com/office/powerpoint/2010/main" val="35796774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2000" dirty="0">
                <a:latin typeface="ＤＦＰ太丸ゴシック体"/>
                <a:ea typeface="ＤＦＰ太丸ゴシック体"/>
                <a:cs typeface="ＤＦＰ太丸ゴシック体"/>
              </a:rPr>
              <a:t>Ⅰ</a:t>
            </a:r>
            <a:r>
              <a:rPr lang="en-US" altLang="ja-JP" sz="2000" dirty="0">
                <a:latin typeface="ＤＦＰ太丸ゴシック体"/>
                <a:ea typeface="ＤＦＰ太丸ゴシック体"/>
                <a:cs typeface="ＤＦＰ太丸ゴシック体"/>
              </a:rPr>
              <a:t>.</a:t>
            </a:r>
            <a:r>
              <a:rPr lang="ja-JP" altLang="ja-JP" sz="2000" dirty="0">
                <a:latin typeface="ＤＦＰ太丸ゴシック体"/>
                <a:ea typeface="ＤＦＰ太丸ゴシック体"/>
                <a:cs typeface="ＤＦＰ太丸ゴシック体"/>
              </a:rPr>
              <a:t>日本語教育学会ワーキンググループ（</a:t>
            </a:r>
            <a:r>
              <a:rPr lang="en-US" altLang="ja-JP" sz="2000" dirty="0">
                <a:latin typeface="ＤＦＰ太丸ゴシック体"/>
                <a:ea typeface="ＤＦＰ太丸ゴシック体"/>
                <a:cs typeface="ＤＦＰ太丸ゴシック体"/>
              </a:rPr>
              <a:t>2009</a:t>
            </a:r>
            <a:r>
              <a:rPr lang="ja-JP" altLang="ja-JP" sz="2000" dirty="0">
                <a:latin typeface="ＤＦＰ太丸ゴシック体"/>
                <a:ea typeface="ＤＦＰ太丸ゴシック体"/>
                <a:cs typeface="ＤＦＰ太丸ゴシック体"/>
              </a:rPr>
              <a:t>年</a:t>
            </a:r>
            <a:r>
              <a:rPr lang="en-US" altLang="ja-JP" sz="2000" dirty="0">
                <a:latin typeface="ＤＦＰ太丸ゴシック体"/>
                <a:ea typeface="ＤＦＰ太丸ゴシック体"/>
                <a:cs typeface="ＤＦＰ太丸ゴシック体"/>
              </a:rPr>
              <a:t>~2011</a:t>
            </a:r>
            <a:r>
              <a:rPr lang="ja-JP" altLang="ja-JP" sz="2000" dirty="0">
                <a:latin typeface="ＤＦＰ太丸ゴシック体"/>
                <a:ea typeface="ＤＦＰ太丸ゴシック体"/>
                <a:cs typeface="ＤＦＰ太丸ゴシック体"/>
              </a:rPr>
              <a:t>年度）</a:t>
            </a:r>
            <a:r>
              <a:rPr lang="ja-JP" altLang="ja-JP" sz="3200" dirty="0"/>
              <a:t/>
            </a:r>
            <a:br>
              <a:rPr lang="ja-JP" altLang="ja-JP" sz="3200" dirty="0"/>
            </a:br>
            <a:r>
              <a:rPr lang="ja-JP" altLang="ja-JP" sz="3200" dirty="0"/>
              <a:t>　　　</a:t>
            </a:r>
            <a:endParaRPr lang="ja-JP" altLang="ja-JP" sz="2400" dirty="0"/>
          </a:p>
        </p:txBody>
      </p:sp>
      <p:sp>
        <p:nvSpPr>
          <p:cNvPr id="3" name="サブタイトル 2"/>
          <p:cNvSpPr>
            <a:spLocks noGrp="1"/>
          </p:cNvSpPr>
          <p:nvPr>
            <p:ph type="subTitle" idx="1"/>
          </p:nvPr>
        </p:nvSpPr>
        <p:spPr>
          <a:xfrm>
            <a:off x="544945" y="1443273"/>
            <a:ext cx="8142668" cy="1356205"/>
          </a:xfrm>
        </p:spPr>
        <p:txBody>
          <a:bodyPr>
            <a:normAutofit/>
          </a:bodyPr>
          <a:lstStyle/>
          <a:p>
            <a:pPr algn="l"/>
            <a:r>
              <a:rPr lang="en-US" altLang="ja-JP" sz="2400" dirty="0" smtClean="0"/>
              <a:t>5. </a:t>
            </a:r>
            <a:r>
              <a:rPr lang="ja-JP" altLang="ja-JP" sz="2400" dirty="0" smtClean="0"/>
              <a:t>国家</a:t>
            </a:r>
            <a:r>
              <a:rPr lang="ja-JP" altLang="ja-JP" sz="2400" dirty="0"/>
              <a:t>試験に関する分析と提言 </a:t>
            </a:r>
            <a:endParaRPr lang="en-US" altLang="ja-JP" sz="2400" dirty="0" smtClean="0"/>
          </a:p>
          <a:p>
            <a:r>
              <a:rPr lang="ja-JP" altLang="ja-JP" dirty="0" smtClean="0">
                <a:solidFill>
                  <a:srgbClr val="FF0000"/>
                </a:solidFill>
              </a:rPr>
              <a:t>ポイント</a:t>
            </a:r>
            <a:r>
              <a:rPr lang="ja-JP" altLang="ja-JP" dirty="0">
                <a:solidFill>
                  <a:srgbClr val="FF0000"/>
                </a:solidFill>
              </a:rPr>
              <a:t>：</a:t>
            </a:r>
            <a:r>
              <a:rPr lang="ja-JP" altLang="ja-JP" dirty="0">
                <a:solidFill>
                  <a:schemeClr val="tx1"/>
                </a:solidFill>
              </a:rPr>
              <a:t>出題</a:t>
            </a:r>
            <a:r>
              <a:rPr lang="ja-JP" altLang="ja-JP" dirty="0" smtClean="0">
                <a:solidFill>
                  <a:schemeClr val="tx1"/>
                </a:solidFill>
              </a:rPr>
              <a:t>形式</a:t>
            </a:r>
            <a:r>
              <a:rPr lang="en-US" altLang="ja-JP" dirty="0">
                <a:solidFill>
                  <a:schemeClr val="tx1"/>
                </a:solidFill>
              </a:rPr>
              <a:t> </a:t>
            </a:r>
            <a:r>
              <a:rPr lang="ja-JP" altLang="ja-JP" dirty="0" smtClean="0">
                <a:solidFill>
                  <a:srgbClr val="FF6600"/>
                </a:solidFill>
              </a:rPr>
              <a:t>文章</a:t>
            </a:r>
            <a:r>
              <a:rPr lang="ja-JP" altLang="ja-JP" dirty="0">
                <a:solidFill>
                  <a:srgbClr val="FF6600"/>
                </a:solidFill>
              </a:rPr>
              <a:t>の</a:t>
            </a:r>
            <a:r>
              <a:rPr lang="ja-JP" altLang="ja-JP" dirty="0" smtClean="0">
                <a:solidFill>
                  <a:srgbClr val="FF6600"/>
                </a:solidFill>
              </a:rPr>
              <a:t>問題</a:t>
            </a:r>
            <a:r>
              <a:rPr lang="en-US" altLang="ja-JP" dirty="0" smtClean="0">
                <a:solidFill>
                  <a:srgbClr val="FF6600"/>
                </a:solidFill>
              </a:rPr>
              <a:t> </a:t>
            </a:r>
            <a:r>
              <a:rPr lang="ja-JP" altLang="ja-JP" dirty="0" smtClean="0">
                <a:solidFill>
                  <a:schemeClr val="tx1">
                    <a:lumMod val="95000"/>
                    <a:lumOff val="5000"/>
                  </a:schemeClr>
                </a:solidFill>
              </a:rPr>
              <a:t>用語</a:t>
            </a:r>
            <a:r>
              <a:rPr lang="ja-JP" altLang="ja-JP" dirty="0">
                <a:solidFill>
                  <a:schemeClr val="tx1">
                    <a:lumMod val="95000"/>
                    <a:lumOff val="5000"/>
                  </a:schemeClr>
                </a:solidFill>
              </a:rPr>
              <a:t>の</a:t>
            </a:r>
            <a:r>
              <a:rPr lang="ja-JP" altLang="ja-JP" dirty="0" smtClean="0">
                <a:solidFill>
                  <a:schemeClr val="tx1">
                    <a:lumMod val="95000"/>
                    <a:lumOff val="5000"/>
                  </a:schemeClr>
                </a:solidFill>
              </a:rPr>
              <a:t>問題</a:t>
            </a:r>
            <a:r>
              <a:rPr lang="en-US" altLang="ja-JP" dirty="0" smtClean="0">
                <a:solidFill>
                  <a:schemeClr val="tx1">
                    <a:lumMod val="95000"/>
                    <a:lumOff val="5000"/>
                  </a:schemeClr>
                </a:solidFill>
              </a:rPr>
              <a:t> </a:t>
            </a:r>
            <a:r>
              <a:rPr lang="ja-JP" altLang="en-US" dirty="0" smtClean="0">
                <a:solidFill>
                  <a:schemeClr val="tx1">
                    <a:lumMod val="95000"/>
                    <a:lumOff val="5000"/>
                  </a:schemeClr>
                </a:solidFill>
              </a:rPr>
              <a:t>専門</a:t>
            </a:r>
            <a:r>
              <a:rPr lang="ja-JP" altLang="ja-JP" dirty="0" smtClean="0">
                <a:solidFill>
                  <a:schemeClr val="tx1">
                    <a:lumMod val="95000"/>
                    <a:lumOff val="5000"/>
                  </a:schemeClr>
                </a:solidFill>
              </a:rPr>
              <a:t>用語</a:t>
            </a:r>
            <a:r>
              <a:rPr lang="ja-JP" altLang="ja-JP" dirty="0">
                <a:solidFill>
                  <a:schemeClr val="tx1">
                    <a:lumMod val="95000"/>
                    <a:lumOff val="5000"/>
                  </a:schemeClr>
                </a:solidFill>
              </a:rPr>
              <a:t>の問題</a:t>
            </a:r>
          </a:p>
          <a:p>
            <a:pPr lvl="0"/>
            <a:r>
              <a:rPr lang="en-US" altLang="ja-JP" sz="3200" dirty="0" smtClean="0">
                <a:solidFill>
                  <a:srgbClr val="FF0000"/>
                </a:solidFill>
              </a:rPr>
              <a:t>5-2. </a:t>
            </a:r>
            <a:r>
              <a:rPr lang="ja-JP" altLang="ja-JP" sz="3200" dirty="0" smtClean="0">
                <a:solidFill>
                  <a:srgbClr val="FF0000"/>
                </a:solidFill>
              </a:rPr>
              <a:t>試験</a:t>
            </a:r>
            <a:r>
              <a:rPr lang="ja-JP" altLang="ja-JP" sz="3200" dirty="0">
                <a:solidFill>
                  <a:srgbClr val="FF0000"/>
                </a:solidFill>
              </a:rPr>
              <a:t>問題</a:t>
            </a:r>
            <a:r>
              <a:rPr lang="ja-JP" altLang="ja-JP" sz="3200" dirty="0" smtClean="0">
                <a:solidFill>
                  <a:srgbClr val="FF0000"/>
                </a:solidFill>
              </a:rPr>
              <a:t>の</a:t>
            </a:r>
            <a:r>
              <a:rPr lang="ja-JP" altLang="en-US" sz="3200" dirty="0" smtClean="0">
                <a:solidFill>
                  <a:srgbClr val="FF0000"/>
                </a:solidFill>
              </a:rPr>
              <a:t>文意の分かりにくさ</a:t>
            </a:r>
            <a:endParaRPr lang="en-US" altLang="ja-JP" sz="3200" dirty="0" smtClean="0">
              <a:solidFill>
                <a:srgbClr val="FF0000"/>
              </a:solidFill>
            </a:endParaRPr>
          </a:p>
          <a:p>
            <a:endParaRPr kumimoji="1" lang="ja-JP" altLang="en-US" dirty="0">
              <a:solidFill>
                <a:srgbClr val="FF0000"/>
              </a:solidFill>
            </a:endParaRPr>
          </a:p>
        </p:txBody>
      </p:sp>
      <p:sp>
        <p:nvSpPr>
          <p:cNvPr id="5" name="正方形/長方形 4"/>
          <p:cNvSpPr/>
          <p:nvPr/>
        </p:nvSpPr>
        <p:spPr>
          <a:xfrm>
            <a:off x="544945" y="3106149"/>
            <a:ext cx="7926198" cy="3416320"/>
          </a:xfrm>
          <a:prstGeom prst="rect">
            <a:avLst/>
          </a:prstGeom>
        </p:spPr>
        <p:txBody>
          <a:bodyPr wrap="square">
            <a:spAutoFit/>
          </a:bodyPr>
          <a:lstStyle/>
          <a:p>
            <a:r>
              <a:rPr lang="ja-JP" altLang="ja-JP" dirty="0"/>
              <a:t>否定表現による難しさ </a:t>
            </a:r>
            <a:endParaRPr lang="en-US" altLang="ja-JP" dirty="0" smtClean="0"/>
          </a:p>
          <a:p>
            <a:r>
              <a:rPr lang="ja-JP" altLang="ja-JP" dirty="0"/>
              <a:t>　</a:t>
            </a:r>
            <a:r>
              <a:rPr lang="ja-JP" altLang="en-US" dirty="0" smtClean="0"/>
              <a:t>例　</a:t>
            </a:r>
            <a:r>
              <a:rPr lang="ja-JP" altLang="ja-JP" dirty="0"/>
              <a:t>加入している保険者の管轄区域を住所としていない者は</a:t>
            </a:r>
            <a:r>
              <a:rPr lang="ja-JP" altLang="ja-JP" dirty="0" smtClean="0"/>
              <a:t>、</a:t>
            </a:r>
            <a:endParaRPr lang="en-US" altLang="ja-JP" dirty="0" smtClean="0"/>
          </a:p>
          <a:p>
            <a:r>
              <a:rPr lang="ja-JP" altLang="ja-JP" dirty="0"/>
              <a:t>　</a:t>
            </a:r>
            <a:r>
              <a:rPr lang="ja-JP" altLang="en-US" dirty="0" smtClean="0"/>
              <a:t>　　　　　</a:t>
            </a:r>
            <a:r>
              <a:rPr lang="ja-JP" altLang="ja-JP" dirty="0" smtClean="0"/>
              <a:t>その</a:t>
            </a:r>
            <a:r>
              <a:rPr lang="ja-JP" altLang="ja-JP" dirty="0"/>
              <a:t>保険者から給付を受けることはない。 </a:t>
            </a:r>
            <a:endParaRPr lang="en-US" altLang="ja-JP" dirty="0" smtClean="0"/>
          </a:p>
          <a:p>
            <a:r>
              <a:rPr lang="ja-JP" altLang="ja-JP" dirty="0"/>
              <a:t>　</a:t>
            </a:r>
            <a:r>
              <a:rPr lang="ja-JP" altLang="en-US" dirty="0" smtClean="0"/>
              <a:t>例　</a:t>
            </a:r>
            <a:r>
              <a:rPr lang="ja-JP" altLang="ja-JP" dirty="0"/>
              <a:t>精神障害者又はその疑いのある者についての診察の申請は</a:t>
            </a:r>
            <a:r>
              <a:rPr lang="ja-JP" altLang="ja-JP" dirty="0" smtClean="0"/>
              <a:t>、</a:t>
            </a:r>
            <a:endParaRPr lang="en-US" altLang="ja-JP" dirty="0" smtClean="0"/>
          </a:p>
          <a:p>
            <a:r>
              <a:rPr lang="ja-JP" altLang="ja-JP" dirty="0"/>
              <a:t>　</a:t>
            </a:r>
            <a:r>
              <a:rPr lang="ja-JP" altLang="en-US" dirty="0" smtClean="0"/>
              <a:t>　　　　　</a:t>
            </a:r>
            <a:r>
              <a:rPr lang="ja-JP" altLang="ja-JP" dirty="0" smtClean="0"/>
              <a:t>警察官</a:t>
            </a:r>
            <a:r>
              <a:rPr lang="ja-JP" altLang="ja-JP" dirty="0"/>
              <a:t>又は検察官で</a:t>
            </a:r>
            <a:r>
              <a:rPr lang="ja-JP" altLang="ja-JP" dirty="0" smtClean="0"/>
              <a:t>なければ行う</a:t>
            </a:r>
            <a:r>
              <a:rPr lang="ja-JP" altLang="ja-JP" dirty="0"/>
              <a:t>ことができない</a:t>
            </a:r>
            <a:r>
              <a:rPr lang="ja-JP" altLang="ja-JP" dirty="0" smtClean="0"/>
              <a:t>。</a:t>
            </a:r>
            <a:endParaRPr lang="en-US" altLang="ja-JP" dirty="0" smtClean="0"/>
          </a:p>
          <a:p>
            <a:endParaRPr lang="en-US" altLang="ja-JP" dirty="0" smtClean="0"/>
          </a:p>
          <a:p>
            <a:r>
              <a:rPr lang="ja-JP" altLang="ja-JP" dirty="0"/>
              <a:t>外国人にはわかりにくい表現の</a:t>
            </a:r>
            <a:r>
              <a:rPr lang="ja-JP" altLang="ja-JP" dirty="0" smtClean="0"/>
              <a:t>例</a:t>
            </a:r>
            <a:endParaRPr lang="en-US" altLang="ja-JP" dirty="0" smtClean="0"/>
          </a:p>
          <a:p>
            <a:r>
              <a:rPr lang="ja-JP" altLang="ja-JP" dirty="0"/>
              <a:t>　</a:t>
            </a:r>
            <a:r>
              <a:rPr lang="ja-JP" altLang="en-US" dirty="0" smtClean="0"/>
              <a:t>例　</a:t>
            </a:r>
            <a:r>
              <a:rPr lang="ja-JP" altLang="ja-JP" dirty="0"/>
              <a:t>歌謡曲を口ずさむ </a:t>
            </a:r>
            <a:r>
              <a:rPr lang="ja-JP" altLang="en-US" dirty="0" smtClean="0"/>
              <a:t>　　　　　　　</a:t>
            </a:r>
            <a:r>
              <a:rPr lang="ja-JP" altLang="ja-JP" dirty="0"/>
              <a:t>足下がおぼつかない</a:t>
            </a:r>
            <a:r>
              <a:rPr lang="ja-JP" altLang="en-US" dirty="0" smtClean="0"/>
              <a:t>　</a:t>
            </a:r>
            <a:endParaRPr lang="en-US" altLang="ja-JP" dirty="0" smtClean="0"/>
          </a:p>
          <a:p>
            <a:r>
              <a:rPr lang="ja-JP" altLang="en-US" dirty="0" smtClean="0"/>
              <a:t>　　　</a:t>
            </a:r>
            <a:r>
              <a:rPr lang="ja-JP" altLang="ja-JP" dirty="0"/>
              <a:t>季節の野菜に触れるよう勧める </a:t>
            </a:r>
            <a:r>
              <a:rPr lang="ja-JP" altLang="en-US" dirty="0" smtClean="0"/>
              <a:t>　</a:t>
            </a:r>
            <a:r>
              <a:rPr lang="ja-JP" altLang="ja-JP" dirty="0"/>
              <a:t>情報のバリアフリー化 </a:t>
            </a:r>
            <a:endParaRPr lang="en-US" altLang="ja-JP" dirty="0" smtClean="0"/>
          </a:p>
          <a:p>
            <a:r>
              <a:rPr lang="ja-JP" altLang="ja-JP" dirty="0"/>
              <a:t>　</a:t>
            </a:r>
            <a:r>
              <a:rPr lang="ja-JP" altLang="en-US" dirty="0" smtClean="0"/>
              <a:t>　　</a:t>
            </a:r>
            <a:r>
              <a:rPr lang="ja-JP" altLang="ja-JP" dirty="0"/>
              <a:t>まなざしがうつろに</a:t>
            </a:r>
            <a:r>
              <a:rPr lang="ja-JP" altLang="ja-JP" dirty="0" smtClean="0"/>
              <a:t>なる</a:t>
            </a:r>
            <a:r>
              <a:rPr lang="ja-JP" altLang="ja-JP" dirty="0"/>
              <a:t>　</a:t>
            </a:r>
            <a:r>
              <a:rPr lang="ja-JP" altLang="en-US" dirty="0" smtClean="0"/>
              <a:t>　　</a:t>
            </a:r>
            <a:r>
              <a:rPr lang="ja-JP" altLang="en-US" dirty="0" smtClean="0">
                <a:solidFill>
                  <a:srgbClr val="FF6600"/>
                </a:solidFill>
              </a:rPr>
              <a:t>語彙教育への提言にもなっている</a:t>
            </a:r>
            <a:r>
              <a:rPr lang="ja-JP" altLang="en-US" dirty="0" smtClean="0"/>
              <a:t>　</a:t>
            </a:r>
            <a:r>
              <a:rPr lang="en-US" altLang="ja-JP" dirty="0" smtClean="0"/>
              <a:t> </a:t>
            </a:r>
          </a:p>
          <a:p>
            <a:r>
              <a:rPr lang="ja-JP" altLang="ja-JP" dirty="0" smtClean="0"/>
              <a:t> </a:t>
            </a:r>
            <a:r>
              <a:rPr lang="ja-JP" altLang="en-US" dirty="0" smtClean="0"/>
              <a:t>　</a:t>
            </a:r>
            <a:endParaRPr lang="en-US" altLang="ja-JP" dirty="0" smtClean="0"/>
          </a:p>
          <a:p>
            <a:r>
              <a:rPr lang="ja-JP" altLang="ja-JP" dirty="0"/>
              <a:t>　</a:t>
            </a:r>
            <a:r>
              <a:rPr lang="ja-JP" altLang="en-US" dirty="0" smtClean="0"/>
              <a:t>　　　</a:t>
            </a:r>
            <a:endParaRPr lang="ja-JP" altLang="ja-JP" dirty="0"/>
          </a:p>
        </p:txBody>
      </p:sp>
    </p:spTree>
    <p:extLst>
      <p:ext uri="{BB962C8B-B14F-4D97-AF65-F5344CB8AC3E}">
        <p14:creationId xmlns:p14="http://schemas.microsoft.com/office/powerpoint/2010/main" val="2915111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2000" dirty="0">
                <a:latin typeface="ＤＦＰ太丸ゴシック体"/>
                <a:ea typeface="ＤＦＰ太丸ゴシック体"/>
                <a:cs typeface="ＤＦＰ太丸ゴシック体"/>
              </a:rPr>
              <a:t>Ⅰ</a:t>
            </a:r>
            <a:r>
              <a:rPr lang="en-US" altLang="ja-JP" sz="2000" dirty="0">
                <a:latin typeface="ＤＦＰ太丸ゴシック体"/>
                <a:ea typeface="ＤＦＰ太丸ゴシック体"/>
                <a:cs typeface="ＤＦＰ太丸ゴシック体"/>
              </a:rPr>
              <a:t>.</a:t>
            </a:r>
            <a:r>
              <a:rPr lang="ja-JP" altLang="ja-JP" sz="2000" dirty="0">
                <a:latin typeface="ＤＦＰ太丸ゴシック体"/>
                <a:ea typeface="ＤＦＰ太丸ゴシック体"/>
                <a:cs typeface="ＤＦＰ太丸ゴシック体"/>
              </a:rPr>
              <a:t>日本語教育学会ワーキンググループ（</a:t>
            </a:r>
            <a:r>
              <a:rPr lang="en-US" altLang="ja-JP" sz="2000" dirty="0">
                <a:latin typeface="ＤＦＰ太丸ゴシック体"/>
                <a:ea typeface="ＤＦＰ太丸ゴシック体"/>
                <a:cs typeface="ＤＦＰ太丸ゴシック体"/>
              </a:rPr>
              <a:t>2009</a:t>
            </a:r>
            <a:r>
              <a:rPr lang="ja-JP" altLang="ja-JP" sz="2000" dirty="0">
                <a:latin typeface="ＤＦＰ太丸ゴシック体"/>
                <a:ea typeface="ＤＦＰ太丸ゴシック体"/>
                <a:cs typeface="ＤＦＰ太丸ゴシック体"/>
              </a:rPr>
              <a:t>年</a:t>
            </a:r>
            <a:r>
              <a:rPr lang="en-US" altLang="ja-JP" sz="2000" dirty="0">
                <a:latin typeface="ＤＦＰ太丸ゴシック体"/>
                <a:ea typeface="ＤＦＰ太丸ゴシック体"/>
                <a:cs typeface="ＤＦＰ太丸ゴシック体"/>
              </a:rPr>
              <a:t>~2011</a:t>
            </a:r>
            <a:r>
              <a:rPr lang="ja-JP" altLang="ja-JP" sz="2000" dirty="0">
                <a:latin typeface="ＤＦＰ太丸ゴシック体"/>
                <a:ea typeface="ＤＦＰ太丸ゴシック体"/>
                <a:cs typeface="ＤＦＰ太丸ゴシック体"/>
              </a:rPr>
              <a:t>年度）</a:t>
            </a:r>
            <a:r>
              <a:rPr lang="ja-JP" altLang="ja-JP" sz="3200" dirty="0"/>
              <a:t/>
            </a:r>
            <a:br>
              <a:rPr lang="ja-JP" altLang="ja-JP" sz="3200" dirty="0"/>
            </a:br>
            <a:r>
              <a:rPr lang="ja-JP" altLang="ja-JP" sz="3200" dirty="0"/>
              <a:t>　　　</a:t>
            </a:r>
            <a:endParaRPr lang="ja-JP" altLang="ja-JP" sz="2400" dirty="0"/>
          </a:p>
        </p:txBody>
      </p:sp>
      <p:sp>
        <p:nvSpPr>
          <p:cNvPr id="3" name="サブタイトル 2"/>
          <p:cNvSpPr>
            <a:spLocks noGrp="1"/>
          </p:cNvSpPr>
          <p:nvPr>
            <p:ph type="subTitle" idx="1"/>
          </p:nvPr>
        </p:nvSpPr>
        <p:spPr>
          <a:xfrm>
            <a:off x="544945" y="1443273"/>
            <a:ext cx="8142668" cy="1356205"/>
          </a:xfrm>
        </p:spPr>
        <p:txBody>
          <a:bodyPr>
            <a:normAutofit/>
          </a:bodyPr>
          <a:lstStyle/>
          <a:p>
            <a:pPr algn="l"/>
            <a:r>
              <a:rPr lang="en-US" altLang="ja-JP" sz="2400" dirty="0" smtClean="0"/>
              <a:t>5. </a:t>
            </a:r>
            <a:r>
              <a:rPr lang="ja-JP" altLang="ja-JP" sz="2400" dirty="0" smtClean="0"/>
              <a:t>国家</a:t>
            </a:r>
            <a:r>
              <a:rPr lang="ja-JP" altLang="ja-JP" sz="2400" dirty="0"/>
              <a:t>試験に関する分析と提言 </a:t>
            </a:r>
            <a:endParaRPr lang="en-US" altLang="ja-JP" sz="2400" dirty="0" smtClean="0"/>
          </a:p>
          <a:p>
            <a:r>
              <a:rPr lang="ja-JP" altLang="ja-JP" dirty="0" smtClean="0">
                <a:solidFill>
                  <a:srgbClr val="FF0000"/>
                </a:solidFill>
              </a:rPr>
              <a:t>ポイント</a:t>
            </a:r>
            <a:r>
              <a:rPr lang="ja-JP" altLang="ja-JP" dirty="0">
                <a:solidFill>
                  <a:srgbClr val="FF0000"/>
                </a:solidFill>
              </a:rPr>
              <a:t>：</a:t>
            </a:r>
            <a:r>
              <a:rPr lang="ja-JP" altLang="ja-JP" dirty="0">
                <a:solidFill>
                  <a:schemeClr val="tx1"/>
                </a:solidFill>
              </a:rPr>
              <a:t>出題</a:t>
            </a:r>
            <a:r>
              <a:rPr lang="ja-JP" altLang="ja-JP" dirty="0" smtClean="0">
                <a:solidFill>
                  <a:schemeClr val="tx1"/>
                </a:solidFill>
              </a:rPr>
              <a:t>形式</a:t>
            </a:r>
            <a:r>
              <a:rPr lang="en-US" altLang="ja-JP" dirty="0">
                <a:solidFill>
                  <a:schemeClr val="tx1"/>
                </a:solidFill>
              </a:rPr>
              <a:t> </a:t>
            </a:r>
            <a:r>
              <a:rPr lang="ja-JP" altLang="ja-JP" dirty="0" smtClean="0">
                <a:solidFill>
                  <a:schemeClr val="tx1">
                    <a:lumMod val="95000"/>
                    <a:lumOff val="5000"/>
                  </a:schemeClr>
                </a:solidFill>
              </a:rPr>
              <a:t>文章</a:t>
            </a:r>
            <a:r>
              <a:rPr lang="ja-JP" altLang="ja-JP" dirty="0">
                <a:solidFill>
                  <a:schemeClr val="tx1">
                    <a:lumMod val="95000"/>
                    <a:lumOff val="5000"/>
                  </a:schemeClr>
                </a:solidFill>
              </a:rPr>
              <a:t>の</a:t>
            </a:r>
            <a:r>
              <a:rPr lang="ja-JP" altLang="ja-JP" dirty="0" smtClean="0">
                <a:solidFill>
                  <a:schemeClr val="tx1">
                    <a:lumMod val="95000"/>
                    <a:lumOff val="5000"/>
                  </a:schemeClr>
                </a:solidFill>
              </a:rPr>
              <a:t>問題</a:t>
            </a:r>
            <a:r>
              <a:rPr lang="en-US" altLang="ja-JP" dirty="0" smtClean="0">
                <a:solidFill>
                  <a:schemeClr val="tx1">
                    <a:lumMod val="95000"/>
                    <a:lumOff val="5000"/>
                  </a:schemeClr>
                </a:solidFill>
              </a:rPr>
              <a:t> </a:t>
            </a:r>
            <a:r>
              <a:rPr lang="ja-JP" altLang="ja-JP" dirty="0" smtClean="0">
                <a:solidFill>
                  <a:srgbClr val="FF6600"/>
                </a:solidFill>
              </a:rPr>
              <a:t>用語</a:t>
            </a:r>
            <a:r>
              <a:rPr lang="ja-JP" altLang="ja-JP" dirty="0">
                <a:solidFill>
                  <a:srgbClr val="FF6600"/>
                </a:solidFill>
              </a:rPr>
              <a:t>の</a:t>
            </a:r>
            <a:r>
              <a:rPr lang="ja-JP" altLang="ja-JP" dirty="0" smtClean="0">
                <a:solidFill>
                  <a:srgbClr val="FF6600"/>
                </a:solidFill>
              </a:rPr>
              <a:t>問題</a:t>
            </a:r>
            <a:r>
              <a:rPr lang="en-US" altLang="ja-JP" dirty="0" smtClean="0">
                <a:solidFill>
                  <a:schemeClr val="tx1">
                    <a:lumMod val="95000"/>
                    <a:lumOff val="5000"/>
                  </a:schemeClr>
                </a:solidFill>
              </a:rPr>
              <a:t> </a:t>
            </a:r>
            <a:r>
              <a:rPr lang="ja-JP" altLang="en-US" dirty="0" smtClean="0">
                <a:solidFill>
                  <a:schemeClr val="tx1">
                    <a:lumMod val="95000"/>
                    <a:lumOff val="5000"/>
                  </a:schemeClr>
                </a:solidFill>
              </a:rPr>
              <a:t>専門</a:t>
            </a:r>
            <a:r>
              <a:rPr lang="ja-JP" altLang="ja-JP" dirty="0" smtClean="0">
                <a:solidFill>
                  <a:schemeClr val="tx1">
                    <a:lumMod val="95000"/>
                    <a:lumOff val="5000"/>
                  </a:schemeClr>
                </a:solidFill>
              </a:rPr>
              <a:t>用語</a:t>
            </a:r>
            <a:r>
              <a:rPr lang="ja-JP" altLang="ja-JP" dirty="0">
                <a:solidFill>
                  <a:schemeClr val="tx1">
                    <a:lumMod val="95000"/>
                    <a:lumOff val="5000"/>
                  </a:schemeClr>
                </a:solidFill>
              </a:rPr>
              <a:t>の問題</a:t>
            </a:r>
          </a:p>
          <a:p>
            <a:pPr lvl="0"/>
            <a:r>
              <a:rPr lang="en-US" altLang="ja-JP" sz="3200" dirty="0" smtClean="0">
                <a:solidFill>
                  <a:srgbClr val="FF0000"/>
                </a:solidFill>
              </a:rPr>
              <a:t>5-3. </a:t>
            </a:r>
            <a:r>
              <a:rPr lang="ja-JP" altLang="ja-JP" sz="3200" dirty="0" smtClean="0">
                <a:solidFill>
                  <a:srgbClr val="FF0000"/>
                </a:solidFill>
              </a:rPr>
              <a:t>試験</a:t>
            </a:r>
            <a:r>
              <a:rPr lang="ja-JP" altLang="ja-JP" sz="3200" dirty="0">
                <a:solidFill>
                  <a:srgbClr val="FF0000"/>
                </a:solidFill>
              </a:rPr>
              <a:t>問題</a:t>
            </a:r>
            <a:r>
              <a:rPr lang="ja-JP" altLang="ja-JP" sz="3200" dirty="0" smtClean="0">
                <a:solidFill>
                  <a:srgbClr val="FF0000"/>
                </a:solidFill>
              </a:rPr>
              <a:t>の</a:t>
            </a:r>
            <a:r>
              <a:rPr lang="ja-JP" altLang="en-US" sz="3200" dirty="0" smtClean="0">
                <a:solidFill>
                  <a:srgbClr val="FF0000"/>
                </a:solidFill>
              </a:rPr>
              <a:t>用語の分かりにくさ</a:t>
            </a:r>
            <a:endParaRPr lang="en-US" altLang="ja-JP" sz="3200" dirty="0" smtClean="0">
              <a:solidFill>
                <a:srgbClr val="FF0000"/>
              </a:solidFill>
            </a:endParaRPr>
          </a:p>
          <a:p>
            <a:endParaRPr kumimoji="1" lang="ja-JP" altLang="en-US" dirty="0">
              <a:solidFill>
                <a:srgbClr val="FF0000"/>
              </a:solidFill>
            </a:endParaRPr>
          </a:p>
        </p:txBody>
      </p:sp>
      <p:sp>
        <p:nvSpPr>
          <p:cNvPr id="5" name="正方形/長方形 4"/>
          <p:cNvSpPr/>
          <p:nvPr/>
        </p:nvSpPr>
        <p:spPr>
          <a:xfrm>
            <a:off x="544945" y="3019568"/>
            <a:ext cx="7926198" cy="4801315"/>
          </a:xfrm>
          <a:prstGeom prst="rect">
            <a:avLst/>
          </a:prstGeom>
        </p:spPr>
        <p:txBody>
          <a:bodyPr wrap="square">
            <a:spAutoFit/>
          </a:bodyPr>
          <a:lstStyle/>
          <a:p>
            <a:r>
              <a:rPr lang="ja-JP" altLang="ja-JP" dirty="0" smtClean="0"/>
              <a:t>用語</a:t>
            </a:r>
            <a:r>
              <a:rPr lang="ja-JP" altLang="ja-JP" dirty="0"/>
              <a:t>・表記の</a:t>
            </a:r>
            <a:r>
              <a:rPr lang="ja-JP" altLang="ja-JP" dirty="0" smtClean="0"/>
              <a:t>不統一</a:t>
            </a:r>
            <a:r>
              <a:rPr lang="ja-JP" altLang="en-US" dirty="0" smtClean="0"/>
              <a:t>（誤用）</a:t>
            </a:r>
            <a:r>
              <a:rPr lang="ja-JP" altLang="ja-JP" dirty="0" smtClean="0"/>
              <a:t>に</a:t>
            </a:r>
            <a:r>
              <a:rPr lang="ja-JP" altLang="ja-JP" dirty="0"/>
              <a:t>よるもの</a:t>
            </a:r>
          </a:p>
          <a:p>
            <a:endParaRPr lang="en-US" altLang="ja-JP" dirty="0" smtClean="0"/>
          </a:p>
          <a:p>
            <a:pPr lvl="0"/>
            <a:r>
              <a:rPr lang="en-US" altLang="ja-JP" dirty="0" smtClean="0"/>
              <a:t>○</a:t>
            </a:r>
            <a:r>
              <a:rPr lang="ja-JP" altLang="en-US" dirty="0" smtClean="0"/>
              <a:t>読み方の揺れ　</a:t>
            </a:r>
            <a:r>
              <a:rPr lang="ja-JP" altLang="ja-JP" dirty="0" smtClean="0"/>
              <a:t>ウヘンマヒ</a:t>
            </a:r>
            <a:r>
              <a:rPr lang="ja-JP" altLang="ja-JP" dirty="0"/>
              <a:t>／ミギカタマヒ </a:t>
            </a:r>
            <a:r>
              <a:rPr lang="ja-JP" altLang="ja-JP" dirty="0" smtClean="0"/>
              <a:t>サヘンマヒ</a:t>
            </a:r>
            <a:r>
              <a:rPr lang="ja-JP" altLang="ja-JP" dirty="0"/>
              <a:t>／</a:t>
            </a:r>
            <a:r>
              <a:rPr lang="ja-JP" altLang="ja-JP" dirty="0" smtClean="0"/>
              <a:t>ヒダリカタマヒ</a:t>
            </a:r>
            <a:endParaRPr lang="en-US" altLang="ja-JP" dirty="0" smtClean="0"/>
          </a:p>
          <a:p>
            <a:pPr lvl="0"/>
            <a:endParaRPr lang="en-US" altLang="ja-JP" dirty="0" smtClean="0"/>
          </a:p>
          <a:p>
            <a:pPr lvl="0"/>
            <a:r>
              <a:rPr lang="ja-JP" altLang="ja-JP" dirty="0" smtClean="0"/>
              <a:t>　</a:t>
            </a:r>
            <a:r>
              <a:rPr lang="ja-JP" altLang="en-US" dirty="0" smtClean="0"/>
              <a:t>　　　　　　　</a:t>
            </a:r>
            <a:r>
              <a:rPr lang="ja-JP" altLang="ja-JP" dirty="0" smtClean="0"/>
              <a:t>カンソク</a:t>
            </a:r>
            <a:r>
              <a:rPr lang="ja-JP" altLang="ja-JP" dirty="0"/>
              <a:t>／</a:t>
            </a:r>
            <a:r>
              <a:rPr lang="ja-JP" altLang="ja-JP" dirty="0" smtClean="0"/>
              <a:t>カンガワ</a:t>
            </a:r>
            <a:r>
              <a:rPr lang="ja-JP" altLang="en-US" dirty="0" smtClean="0"/>
              <a:t>　　　　　　</a:t>
            </a:r>
            <a:r>
              <a:rPr lang="ja-JP" altLang="ja-JP" dirty="0" smtClean="0"/>
              <a:t>ケンソク</a:t>
            </a:r>
            <a:r>
              <a:rPr lang="ja-JP" altLang="ja-JP" dirty="0"/>
              <a:t>／</a:t>
            </a:r>
            <a:r>
              <a:rPr lang="ja-JP" altLang="ja-JP" dirty="0" smtClean="0"/>
              <a:t>ケンガワ</a:t>
            </a:r>
            <a:endParaRPr lang="en-US" altLang="ja-JP" dirty="0" smtClean="0"/>
          </a:p>
          <a:p>
            <a:pPr lvl="0"/>
            <a:endParaRPr lang="en-US" altLang="ja-JP" dirty="0"/>
          </a:p>
          <a:p>
            <a:pPr lvl="0"/>
            <a:r>
              <a:rPr lang="en-US" altLang="ja-JP" dirty="0" smtClean="0"/>
              <a:t>○</a:t>
            </a:r>
            <a:r>
              <a:rPr lang="ja-JP" altLang="ja-JP" dirty="0" smtClean="0"/>
              <a:t>表記</a:t>
            </a:r>
            <a:r>
              <a:rPr lang="ja-JP" altLang="ja-JP" dirty="0"/>
              <a:t>の揺れ 　</a:t>
            </a:r>
            <a:r>
              <a:rPr lang="ja-JP" altLang="ja-JP" dirty="0" smtClean="0"/>
              <a:t>続柄／続き柄</a:t>
            </a:r>
            <a:r>
              <a:rPr lang="ja-JP" altLang="ja-JP" dirty="0"/>
              <a:t>　</a:t>
            </a:r>
            <a:r>
              <a:rPr lang="ja-JP" altLang="ja-JP" dirty="0" smtClean="0"/>
              <a:t>ひとり暮らし／一人暮らし</a:t>
            </a:r>
            <a:r>
              <a:rPr lang="ja-JP" altLang="ja-JP" dirty="0"/>
              <a:t>　</a:t>
            </a:r>
            <a:r>
              <a:rPr lang="ja-JP" altLang="ja-JP" dirty="0" smtClean="0"/>
              <a:t>排泄／排せつ</a:t>
            </a:r>
            <a:endParaRPr lang="ja-JP" altLang="ja-JP" dirty="0"/>
          </a:p>
          <a:p>
            <a:pPr lvl="0"/>
            <a:endParaRPr lang="en-US" altLang="ja-JP" dirty="0" smtClean="0"/>
          </a:p>
          <a:p>
            <a:pPr lvl="0"/>
            <a:r>
              <a:rPr lang="ja-JP" altLang="en-US" dirty="0" smtClean="0"/>
              <a:t>　　　　　　　　</a:t>
            </a:r>
            <a:r>
              <a:rPr lang="ja-JP" altLang="ja-JP" dirty="0" smtClean="0"/>
              <a:t>かぶり上衣／</a:t>
            </a:r>
            <a:r>
              <a:rPr lang="ja-JP" altLang="ja-JP" dirty="0"/>
              <a:t>かぶり</a:t>
            </a:r>
            <a:r>
              <a:rPr lang="ja-JP" altLang="ja-JP" dirty="0" smtClean="0"/>
              <a:t>上着</a:t>
            </a:r>
            <a:endParaRPr lang="en-US" altLang="ja-JP" dirty="0" smtClean="0"/>
          </a:p>
          <a:p>
            <a:pPr lvl="0"/>
            <a:endParaRPr lang="en-US" altLang="ja-JP" dirty="0"/>
          </a:p>
          <a:p>
            <a:r>
              <a:rPr lang="en-US" altLang="ja-JP" dirty="0" smtClean="0"/>
              <a:t>○</a:t>
            </a:r>
            <a:r>
              <a:rPr lang="ja-JP" altLang="en-US" dirty="0" smtClean="0"/>
              <a:t>類義語　　</a:t>
            </a:r>
            <a:r>
              <a:rPr lang="zh-TW" altLang="ja-JP" dirty="0" smtClean="0"/>
              <a:t>嘔吐物／吐物</a:t>
            </a:r>
            <a:r>
              <a:rPr lang="ja-JP" altLang="en-US" dirty="0" smtClean="0"/>
              <a:t>　</a:t>
            </a:r>
            <a:r>
              <a:rPr lang="zh-TW" altLang="ja-JP" dirty="0" smtClean="0"/>
              <a:t>舌下剤／</a:t>
            </a:r>
            <a:r>
              <a:rPr lang="zh-TW" altLang="ja-JP" dirty="0"/>
              <a:t>舌下</a:t>
            </a:r>
            <a:r>
              <a:rPr lang="zh-TW" altLang="ja-JP" dirty="0" smtClean="0"/>
              <a:t>錠</a:t>
            </a:r>
            <a:r>
              <a:rPr lang="ja-JP" altLang="en-US" dirty="0" smtClean="0"/>
              <a:t>　</a:t>
            </a:r>
            <a:r>
              <a:rPr lang="zh-TW" altLang="ja-JP" dirty="0" smtClean="0"/>
              <a:t>咳嗽／咳</a:t>
            </a:r>
            <a:r>
              <a:rPr lang="ja-JP" altLang="en-US" dirty="0" smtClean="0"/>
              <a:t>　</a:t>
            </a:r>
            <a:endParaRPr lang="en-US" altLang="ja-JP" dirty="0" smtClean="0"/>
          </a:p>
          <a:p>
            <a:r>
              <a:rPr lang="ja-JP" altLang="ja-JP" dirty="0"/>
              <a:t>　</a:t>
            </a:r>
            <a:r>
              <a:rPr lang="ja-JP" altLang="en-US" dirty="0" smtClean="0"/>
              <a:t>　　　　　</a:t>
            </a:r>
            <a:r>
              <a:rPr lang="zh-TW" altLang="ja-JP" dirty="0" smtClean="0"/>
              <a:t>介護者／</a:t>
            </a:r>
            <a:r>
              <a:rPr lang="zh-TW" altLang="ja-JP" dirty="0"/>
              <a:t>介護従事者</a:t>
            </a:r>
            <a:r>
              <a:rPr lang="ja-JP" altLang="ja-JP" dirty="0"/>
              <a:t> </a:t>
            </a:r>
            <a:r>
              <a:rPr lang="ja-JP" altLang="ja-JP" dirty="0" smtClean="0"/>
              <a:t> </a:t>
            </a:r>
            <a:r>
              <a:rPr lang="ja-JP" altLang="ja-JP" dirty="0"/>
              <a:t>　</a:t>
            </a:r>
            <a:r>
              <a:rPr lang="ja-JP" altLang="en-US" dirty="0" smtClean="0"/>
              <a:t>　</a:t>
            </a:r>
            <a:endParaRPr lang="en-US" altLang="ja-JP" dirty="0" smtClean="0"/>
          </a:p>
          <a:p>
            <a:r>
              <a:rPr lang="ja-JP" altLang="en-US" dirty="0" smtClean="0"/>
              <a:t>　</a:t>
            </a:r>
            <a:endParaRPr lang="ja-JP" altLang="ja-JP" dirty="0"/>
          </a:p>
          <a:p>
            <a:pPr lvl="0"/>
            <a:endParaRPr lang="ja-JP" altLang="ja-JP" dirty="0"/>
          </a:p>
          <a:p>
            <a:endParaRPr lang="en-US" altLang="ja-JP" dirty="0" smtClean="0"/>
          </a:p>
          <a:p>
            <a:r>
              <a:rPr lang="ja-JP" altLang="en-US" dirty="0" smtClean="0"/>
              <a:t>　</a:t>
            </a:r>
            <a:endParaRPr lang="en-US" altLang="ja-JP" dirty="0" smtClean="0"/>
          </a:p>
          <a:p>
            <a:r>
              <a:rPr lang="ja-JP" altLang="ja-JP" dirty="0"/>
              <a:t>　</a:t>
            </a:r>
            <a:r>
              <a:rPr lang="ja-JP" altLang="en-US" dirty="0" smtClean="0"/>
              <a:t>　　　</a:t>
            </a:r>
            <a:endParaRPr lang="ja-JP" altLang="ja-JP" dirty="0"/>
          </a:p>
        </p:txBody>
      </p:sp>
    </p:spTree>
    <p:extLst>
      <p:ext uri="{BB962C8B-B14F-4D97-AF65-F5344CB8AC3E}">
        <p14:creationId xmlns:p14="http://schemas.microsoft.com/office/powerpoint/2010/main" val="33298865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2000" dirty="0">
                <a:latin typeface="ＤＦＰ太丸ゴシック体"/>
                <a:ea typeface="ＤＦＰ太丸ゴシック体"/>
                <a:cs typeface="ＤＦＰ太丸ゴシック体"/>
              </a:rPr>
              <a:t>Ⅰ</a:t>
            </a:r>
            <a:r>
              <a:rPr lang="en-US" altLang="ja-JP" sz="2000" dirty="0">
                <a:latin typeface="ＤＦＰ太丸ゴシック体"/>
                <a:ea typeface="ＤＦＰ太丸ゴシック体"/>
                <a:cs typeface="ＤＦＰ太丸ゴシック体"/>
              </a:rPr>
              <a:t>.</a:t>
            </a:r>
            <a:r>
              <a:rPr lang="ja-JP" altLang="ja-JP" sz="2000" dirty="0">
                <a:latin typeface="ＤＦＰ太丸ゴシック体"/>
                <a:ea typeface="ＤＦＰ太丸ゴシック体"/>
                <a:cs typeface="ＤＦＰ太丸ゴシック体"/>
              </a:rPr>
              <a:t>日本語教育学会ワーキンググループ（</a:t>
            </a:r>
            <a:r>
              <a:rPr lang="en-US" altLang="ja-JP" sz="2000" dirty="0">
                <a:latin typeface="ＤＦＰ太丸ゴシック体"/>
                <a:ea typeface="ＤＦＰ太丸ゴシック体"/>
                <a:cs typeface="ＤＦＰ太丸ゴシック体"/>
              </a:rPr>
              <a:t>2009</a:t>
            </a:r>
            <a:r>
              <a:rPr lang="ja-JP" altLang="ja-JP" sz="2000" dirty="0">
                <a:latin typeface="ＤＦＰ太丸ゴシック体"/>
                <a:ea typeface="ＤＦＰ太丸ゴシック体"/>
                <a:cs typeface="ＤＦＰ太丸ゴシック体"/>
              </a:rPr>
              <a:t>年</a:t>
            </a:r>
            <a:r>
              <a:rPr lang="en-US" altLang="ja-JP" sz="2000" dirty="0">
                <a:latin typeface="ＤＦＰ太丸ゴシック体"/>
                <a:ea typeface="ＤＦＰ太丸ゴシック体"/>
                <a:cs typeface="ＤＦＰ太丸ゴシック体"/>
              </a:rPr>
              <a:t>~2011</a:t>
            </a:r>
            <a:r>
              <a:rPr lang="ja-JP" altLang="ja-JP" sz="2000" dirty="0">
                <a:latin typeface="ＤＦＰ太丸ゴシック体"/>
                <a:ea typeface="ＤＦＰ太丸ゴシック体"/>
                <a:cs typeface="ＤＦＰ太丸ゴシック体"/>
              </a:rPr>
              <a:t>年度）</a:t>
            </a:r>
            <a:r>
              <a:rPr lang="ja-JP" altLang="ja-JP" sz="3200" dirty="0"/>
              <a:t/>
            </a:r>
            <a:br>
              <a:rPr lang="ja-JP" altLang="ja-JP" sz="3200" dirty="0"/>
            </a:br>
            <a:r>
              <a:rPr lang="ja-JP" altLang="ja-JP" sz="3200" dirty="0"/>
              <a:t>　　　</a:t>
            </a:r>
            <a:endParaRPr lang="ja-JP" altLang="ja-JP" sz="2400" dirty="0"/>
          </a:p>
        </p:txBody>
      </p:sp>
      <p:sp>
        <p:nvSpPr>
          <p:cNvPr id="3" name="サブタイトル 2"/>
          <p:cNvSpPr>
            <a:spLocks noGrp="1"/>
          </p:cNvSpPr>
          <p:nvPr>
            <p:ph type="subTitle" idx="1"/>
          </p:nvPr>
        </p:nvSpPr>
        <p:spPr>
          <a:xfrm>
            <a:off x="544945" y="1443273"/>
            <a:ext cx="8142668" cy="1356205"/>
          </a:xfrm>
        </p:spPr>
        <p:txBody>
          <a:bodyPr>
            <a:normAutofit/>
          </a:bodyPr>
          <a:lstStyle/>
          <a:p>
            <a:pPr algn="l"/>
            <a:r>
              <a:rPr lang="en-US" altLang="ja-JP" sz="2400" dirty="0" smtClean="0"/>
              <a:t>5. </a:t>
            </a:r>
            <a:r>
              <a:rPr lang="ja-JP" altLang="ja-JP" sz="2400" dirty="0" smtClean="0"/>
              <a:t>国家</a:t>
            </a:r>
            <a:r>
              <a:rPr lang="ja-JP" altLang="ja-JP" sz="2400" dirty="0"/>
              <a:t>試験に関する分析と提言 </a:t>
            </a:r>
            <a:endParaRPr lang="en-US" altLang="ja-JP" sz="2400" dirty="0" smtClean="0"/>
          </a:p>
          <a:p>
            <a:r>
              <a:rPr lang="ja-JP" altLang="ja-JP" dirty="0" smtClean="0">
                <a:solidFill>
                  <a:srgbClr val="FF0000"/>
                </a:solidFill>
              </a:rPr>
              <a:t>ポイント</a:t>
            </a:r>
            <a:r>
              <a:rPr lang="ja-JP" altLang="ja-JP" dirty="0">
                <a:solidFill>
                  <a:srgbClr val="FF0000"/>
                </a:solidFill>
              </a:rPr>
              <a:t>：</a:t>
            </a:r>
            <a:r>
              <a:rPr lang="ja-JP" altLang="ja-JP" dirty="0">
                <a:solidFill>
                  <a:schemeClr val="tx1"/>
                </a:solidFill>
              </a:rPr>
              <a:t>出題</a:t>
            </a:r>
            <a:r>
              <a:rPr lang="ja-JP" altLang="ja-JP" dirty="0" smtClean="0">
                <a:solidFill>
                  <a:schemeClr val="tx1"/>
                </a:solidFill>
              </a:rPr>
              <a:t>形式</a:t>
            </a:r>
            <a:r>
              <a:rPr lang="en-US" altLang="ja-JP" dirty="0">
                <a:solidFill>
                  <a:schemeClr val="tx1"/>
                </a:solidFill>
              </a:rPr>
              <a:t> </a:t>
            </a:r>
            <a:r>
              <a:rPr lang="ja-JP" altLang="ja-JP" dirty="0" smtClean="0">
                <a:solidFill>
                  <a:schemeClr val="tx1">
                    <a:lumMod val="95000"/>
                    <a:lumOff val="5000"/>
                  </a:schemeClr>
                </a:solidFill>
              </a:rPr>
              <a:t>文章</a:t>
            </a:r>
            <a:r>
              <a:rPr lang="ja-JP" altLang="ja-JP" dirty="0">
                <a:solidFill>
                  <a:schemeClr val="tx1">
                    <a:lumMod val="95000"/>
                    <a:lumOff val="5000"/>
                  </a:schemeClr>
                </a:solidFill>
              </a:rPr>
              <a:t>の</a:t>
            </a:r>
            <a:r>
              <a:rPr lang="ja-JP" altLang="ja-JP" dirty="0" smtClean="0">
                <a:solidFill>
                  <a:schemeClr val="tx1">
                    <a:lumMod val="95000"/>
                    <a:lumOff val="5000"/>
                  </a:schemeClr>
                </a:solidFill>
              </a:rPr>
              <a:t>問題</a:t>
            </a:r>
            <a:r>
              <a:rPr lang="en-US" altLang="ja-JP" dirty="0" smtClean="0">
                <a:solidFill>
                  <a:schemeClr val="tx1">
                    <a:lumMod val="95000"/>
                    <a:lumOff val="5000"/>
                  </a:schemeClr>
                </a:solidFill>
              </a:rPr>
              <a:t> </a:t>
            </a:r>
            <a:r>
              <a:rPr lang="ja-JP" altLang="ja-JP" dirty="0" smtClean="0">
                <a:solidFill>
                  <a:srgbClr val="FF6600"/>
                </a:solidFill>
              </a:rPr>
              <a:t>用語</a:t>
            </a:r>
            <a:r>
              <a:rPr lang="ja-JP" altLang="ja-JP" dirty="0">
                <a:solidFill>
                  <a:srgbClr val="FF6600"/>
                </a:solidFill>
              </a:rPr>
              <a:t>の</a:t>
            </a:r>
            <a:r>
              <a:rPr lang="ja-JP" altLang="ja-JP" dirty="0" smtClean="0">
                <a:solidFill>
                  <a:srgbClr val="FF6600"/>
                </a:solidFill>
              </a:rPr>
              <a:t>問題</a:t>
            </a:r>
            <a:r>
              <a:rPr lang="en-US" altLang="ja-JP" dirty="0" smtClean="0">
                <a:solidFill>
                  <a:schemeClr val="tx1">
                    <a:lumMod val="95000"/>
                    <a:lumOff val="5000"/>
                  </a:schemeClr>
                </a:solidFill>
              </a:rPr>
              <a:t> </a:t>
            </a:r>
            <a:r>
              <a:rPr lang="ja-JP" altLang="en-US" dirty="0" smtClean="0">
                <a:solidFill>
                  <a:schemeClr val="tx1">
                    <a:lumMod val="95000"/>
                    <a:lumOff val="5000"/>
                  </a:schemeClr>
                </a:solidFill>
              </a:rPr>
              <a:t>専門</a:t>
            </a:r>
            <a:r>
              <a:rPr lang="ja-JP" altLang="ja-JP" dirty="0" smtClean="0">
                <a:solidFill>
                  <a:schemeClr val="tx1">
                    <a:lumMod val="95000"/>
                    <a:lumOff val="5000"/>
                  </a:schemeClr>
                </a:solidFill>
              </a:rPr>
              <a:t>用語</a:t>
            </a:r>
            <a:r>
              <a:rPr lang="ja-JP" altLang="ja-JP" dirty="0">
                <a:solidFill>
                  <a:schemeClr val="tx1">
                    <a:lumMod val="95000"/>
                    <a:lumOff val="5000"/>
                  </a:schemeClr>
                </a:solidFill>
              </a:rPr>
              <a:t>の問題</a:t>
            </a:r>
          </a:p>
          <a:p>
            <a:pPr lvl="0"/>
            <a:r>
              <a:rPr lang="en-US" altLang="ja-JP" sz="3200" dirty="0" smtClean="0">
                <a:solidFill>
                  <a:srgbClr val="FF0000"/>
                </a:solidFill>
              </a:rPr>
              <a:t>5-3. </a:t>
            </a:r>
            <a:r>
              <a:rPr lang="ja-JP" altLang="ja-JP" sz="3200" dirty="0" smtClean="0">
                <a:solidFill>
                  <a:srgbClr val="FF0000"/>
                </a:solidFill>
              </a:rPr>
              <a:t>試験</a:t>
            </a:r>
            <a:r>
              <a:rPr lang="ja-JP" altLang="ja-JP" sz="3200" dirty="0">
                <a:solidFill>
                  <a:srgbClr val="FF0000"/>
                </a:solidFill>
              </a:rPr>
              <a:t>問題</a:t>
            </a:r>
            <a:r>
              <a:rPr lang="ja-JP" altLang="ja-JP" sz="3200" dirty="0" smtClean="0">
                <a:solidFill>
                  <a:srgbClr val="FF0000"/>
                </a:solidFill>
              </a:rPr>
              <a:t>の</a:t>
            </a:r>
            <a:r>
              <a:rPr lang="ja-JP" altLang="en-US" sz="3200" dirty="0" smtClean="0">
                <a:solidFill>
                  <a:srgbClr val="FF0000"/>
                </a:solidFill>
              </a:rPr>
              <a:t>用語の分かりにくさ</a:t>
            </a:r>
            <a:endParaRPr lang="en-US" altLang="ja-JP" sz="3200" dirty="0" smtClean="0">
              <a:solidFill>
                <a:srgbClr val="FF0000"/>
              </a:solidFill>
            </a:endParaRPr>
          </a:p>
          <a:p>
            <a:endParaRPr kumimoji="1" lang="ja-JP" altLang="en-US" dirty="0">
              <a:solidFill>
                <a:srgbClr val="FF0000"/>
              </a:solidFill>
            </a:endParaRPr>
          </a:p>
        </p:txBody>
      </p:sp>
      <p:sp>
        <p:nvSpPr>
          <p:cNvPr id="5" name="正方形/長方形 4"/>
          <p:cNvSpPr/>
          <p:nvPr/>
        </p:nvSpPr>
        <p:spPr>
          <a:xfrm>
            <a:off x="828125" y="3019568"/>
            <a:ext cx="7507692" cy="5016758"/>
          </a:xfrm>
          <a:prstGeom prst="rect">
            <a:avLst/>
          </a:prstGeom>
        </p:spPr>
        <p:txBody>
          <a:bodyPr wrap="square">
            <a:spAutoFit/>
          </a:bodyPr>
          <a:lstStyle/>
          <a:p>
            <a:r>
              <a:rPr lang="ja-JP" altLang="en-US" dirty="0" smtClean="0"/>
              <a:t>長い漢字表記の</a:t>
            </a:r>
            <a:r>
              <a:rPr lang="ja-JP" altLang="en-US" dirty="0" smtClean="0"/>
              <a:t>例</a:t>
            </a:r>
            <a:endParaRPr lang="en-US" altLang="ja-JP" dirty="0" smtClean="0"/>
          </a:p>
          <a:p>
            <a:endParaRPr lang="en-US" altLang="ja-JP" dirty="0"/>
          </a:p>
          <a:p>
            <a:pPr marL="342900" indent="-342900">
              <a:buAutoNum type="arabicPeriod"/>
            </a:pPr>
            <a:r>
              <a:rPr lang="ja-JP" altLang="en-US" sz="2000" dirty="0" smtClean="0"/>
              <a:t>認知症対応型共同生活会議事業所</a:t>
            </a:r>
            <a:r>
              <a:rPr lang="en-US" altLang="ja-JP" sz="2000" dirty="0" smtClean="0"/>
              <a:t> (15)</a:t>
            </a:r>
          </a:p>
          <a:p>
            <a:pPr marL="342900" indent="-342900">
              <a:buAutoNum type="arabicPeriod"/>
            </a:pPr>
            <a:r>
              <a:rPr lang="ja-JP" altLang="en-US" sz="2000" dirty="0" smtClean="0"/>
              <a:t>全国健康保険協会管掌健康保険</a:t>
            </a:r>
            <a:r>
              <a:rPr lang="en-US" altLang="ja-JP" sz="2000" dirty="0" smtClean="0"/>
              <a:t> (14)</a:t>
            </a:r>
          </a:p>
          <a:p>
            <a:pPr marL="342900" indent="-342900">
              <a:buAutoNum type="arabicPeriod"/>
            </a:pPr>
            <a:r>
              <a:rPr lang="ja-JP" altLang="en-US" sz="2000" dirty="0" smtClean="0"/>
              <a:t>福祉用具専門相談員指定講習</a:t>
            </a:r>
            <a:r>
              <a:rPr lang="en-US" altLang="ja-JP" sz="2000" dirty="0" smtClean="0"/>
              <a:t> (13)</a:t>
            </a:r>
          </a:p>
          <a:p>
            <a:pPr marL="342900" indent="-342900">
              <a:buAutoNum type="arabicPeriod"/>
            </a:pPr>
            <a:r>
              <a:rPr lang="ja-JP" altLang="en-US" sz="2000" dirty="0" smtClean="0"/>
              <a:t>特定疾患資料研究対象疾患</a:t>
            </a:r>
            <a:r>
              <a:rPr lang="en-US" altLang="ja-JP" sz="2000" dirty="0" smtClean="0"/>
              <a:t> (12)</a:t>
            </a:r>
          </a:p>
          <a:p>
            <a:pPr marL="342900" indent="-342900">
              <a:buFontTx/>
              <a:buAutoNum type="arabicPeriod"/>
            </a:pPr>
            <a:r>
              <a:rPr lang="ja-JP" altLang="en-US" sz="2000" dirty="0" smtClean="0"/>
              <a:t>重度身障者用意思伝達装置</a:t>
            </a:r>
            <a:r>
              <a:rPr lang="en-US" altLang="ja-JP" sz="2000" dirty="0" smtClean="0"/>
              <a:t> </a:t>
            </a:r>
            <a:r>
              <a:rPr lang="en-US" altLang="ja-JP" sz="2000" dirty="0"/>
              <a:t>(12</a:t>
            </a:r>
            <a:r>
              <a:rPr lang="en-US" altLang="ja-JP" sz="2000" dirty="0" smtClean="0"/>
              <a:t>)</a:t>
            </a:r>
          </a:p>
          <a:p>
            <a:pPr marL="342900" indent="-342900">
              <a:buAutoNum type="arabicPeriod"/>
            </a:pPr>
            <a:r>
              <a:rPr lang="ja-JP" altLang="en-US" sz="2000" dirty="0" smtClean="0"/>
              <a:t>改定長谷川式簡易知能評価スケール</a:t>
            </a:r>
            <a:r>
              <a:rPr lang="en-US" altLang="ja-JP" sz="2000" dirty="0" smtClean="0"/>
              <a:t> (12)</a:t>
            </a:r>
          </a:p>
          <a:p>
            <a:pPr marL="342900" indent="-342900">
              <a:buAutoNum type="arabicPeriod"/>
            </a:pPr>
            <a:r>
              <a:rPr lang="ja-JP" altLang="en-US" sz="2000" dirty="0" smtClean="0"/>
              <a:t>中央障害者施設推進協議会</a:t>
            </a:r>
            <a:r>
              <a:rPr lang="en-US" altLang="ja-JP" sz="2000" dirty="0" smtClean="0"/>
              <a:t>(12)</a:t>
            </a:r>
          </a:p>
          <a:p>
            <a:endParaRPr lang="en-US" altLang="ja-JP" dirty="0" smtClean="0"/>
          </a:p>
          <a:p>
            <a:pPr marL="342900" indent="-342900">
              <a:buAutoNum type="arabicPeriod"/>
            </a:pPr>
            <a:endParaRPr lang="en-US" altLang="ja-JP" dirty="0" smtClean="0"/>
          </a:p>
          <a:p>
            <a:endParaRPr lang="en-US" altLang="ja-JP" dirty="0"/>
          </a:p>
          <a:p>
            <a:endParaRPr lang="ja-JP" altLang="ja-JP" dirty="0" smtClean="0"/>
          </a:p>
          <a:p>
            <a:pPr lvl="0"/>
            <a:endParaRPr lang="ja-JP" altLang="ja-JP" dirty="0"/>
          </a:p>
          <a:p>
            <a:endParaRPr lang="en-US" altLang="ja-JP" dirty="0" smtClean="0"/>
          </a:p>
          <a:p>
            <a:r>
              <a:rPr lang="ja-JP" altLang="en-US" dirty="0" smtClean="0"/>
              <a:t>　</a:t>
            </a:r>
            <a:endParaRPr lang="en-US" altLang="ja-JP" dirty="0" smtClean="0"/>
          </a:p>
          <a:p>
            <a:r>
              <a:rPr lang="ja-JP" altLang="ja-JP" dirty="0"/>
              <a:t>　</a:t>
            </a:r>
            <a:r>
              <a:rPr lang="ja-JP" altLang="en-US" dirty="0" smtClean="0"/>
              <a:t>　　　</a:t>
            </a:r>
            <a:endParaRPr lang="ja-JP" altLang="ja-JP" dirty="0"/>
          </a:p>
        </p:txBody>
      </p:sp>
    </p:spTree>
    <p:extLst>
      <p:ext uri="{BB962C8B-B14F-4D97-AF65-F5344CB8AC3E}">
        <p14:creationId xmlns:p14="http://schemas.microsoft.com/office/powerpoint/2010/main" val="36947801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2000" dirty="0">
                <a:latin typeface="ＤＦＰ太丸ゴシック体"/>
                <a:ea typeface="ＤＦＰ太丸ゴシック体"/>
                <a:cs typeface="ＤＦＰ太丸ゴシック体"/>
              </a:rPr>
              <a:t>Ⅰ</a:t>
            </a:r>
            <a:r>
              <a:rPr lang="en-US" altLang="ja-JP" sz="2000" dirty="0">
                <a:latin typeface="ＤＦＰ太丸ゴシック体"/>
                <a:ea typeface="ＤＦＰ太丸ゴシック体"/>
                <a:cs typeface="ＤＦＰ太丸ゴシック体"/>
              </a:rPr>
              <a:t>.</a:t>
            </a:r>
            <a:r>
              <a:rPr lang="ja-JP" altLang="ja-JP" sz="2000" dirty="0">
                <a:latin typeface="ＤＦＰ太丸ゴシック体"/>
                <a:ea typeface="ＤＦＰ太丸ゴシック体"/>
                <a:cs typeface="ＤＦＰ太丸ゴシック体"/>
              </a:rPr>
              <a:t>日本語教育学会ワーキンググループ（</a:t>
            </a:r>
            <a:r>
              <a:rPr lang="en-US" altLang="ja-JP" sz="2000" dirty="0">
                <a:latin typeface="ＤＦＰ太丸ゴシック体"/>
                <a:ea typeface="ＤＦＰ太丸ゴシック体"/>
                <a:cs typeface="ＤＦＰ太丸ゴシック体"/>
              </a:rPr>
              <a:t>2009</a:t>
            </a:r>
            <a:r>
              <a:rPr lang="ja-JP" altLang="ja-JP" sz="2000" dirty="0">
                <a:latin typeface="ＤＦＰ太丸ゴシック体"/>
                <a:ea typeface="ＤＦＰ太丸ゴシック体"/>
                <a:cs typeface="ＤＦＰ太丸ゴシック体"/>
              </a:rPr>
              <a:t>年</a:t>
            </a:r>
            <a:r>
              <a:rPr lang="en-US" altLang="ja-JP" sz="2000" dirty="0">
                <a:latin typeface="ＤＦＰ太丸ゴシック体"/>
                <a:ea typeface="ＤＦＰ太丸ゴシック体"/>
                <a:cs typeface="ＤＦＰ太丸ゴシック体"/>
              </a:rPr>
              <a:t>~2011</a:t>
            </a:r>
            <a:r>
              <a:rPr lang="ja-JP" altLang="ja-JP" sz="2000" dirty="0">
                <a:latin typeface="ＤＦＰ太丸ゴシック体"/>
                <a:ea typeface="ＤＦＰ太丸ゴシック体"/>
                <a:cs typeface="ＤＦＰ太丸ゴシック体"/>
              </a:rPr>
              <a:t>年度）</a:t>
            </a:r>
            <a:r>
              <a:rPr lang="ja-JP" altLang="ja-JP" sz="3200" dirty="0"/>
              <a:t/>
            </a:r>
            <a:br>
              <a:rPr lang="ja-JP" altLang="ja-JP" sz="3200" dirty="0"/>
            </a:br>
            <a:r>
              <a:rPr lang="ja-JP" altLang="ja-JP" sz="3200" dirty="0"/>
              <a:t>　　　</a:t>
            </a:r>
            <a:endParaRPr lang="ja-JP" altLang="ja-JP" sz="2400" dirty="0"/>
          </a:p>
        </p:txBody>
      </p:sp>
      <p:sp>
        <p:nvSpPr>
          <p:cNvPr id="3" name="サブタイトル 2"/>
          <p:cNvSpPr>
            <a:spLocks noGrp="1"/>
          </p:cNvSpPr>
          <p:nvPr>
            <p:ph type="subTitle" idx="1"/>
          </p:nvPr>
        </p:nvSpPr>
        <p:spPr>
          <a:xfrm>
            <a:off x="544945" y="1443273"/>
            <a:ext cx="8142668" cy="1356205"/>
          </a:xfrm>
        </p:spPr>
        <p:txBody>
          <a:bodyPr>
            <a:normAutofit/>
          </a:bodyPr>
          <a:lstStyle/>
          <a:p>
            <a:pPr algn="l"/>
            <a:r>
              <a:rPr lang="en-US" altLang="ja-JP" sz="2400" dirty="0" smtClean="0"/>
              <a:t>5. </a:t>
            </a:r>
            <a:r>
              <a:rPr lang="ja-JP" altLang="ja-JP" sz="2400" dirty="0" smtClean="0"/>
              <a:t>国家</a:t>
            </a:r>
            <a:r>
              <a:rPr lang="ja-JP" altLang="ja-JP" sz="2400" dirty="0"/>
              <a:t>試験に関する分析と提言 </a:t>
            </a:r>
            <a:endParaRPr lang="en-US" altLang="ja-JP" sz="2400" dirty="0" smtClean="0"/>
          </a:p>
          <a:p>
            <a:r>
              <a:rPr lang="ja-JP" altLang="ja-JP" dirty="0" smtClean="0">
                <a:solidFill>
                  <a:srgbClr val="FF0000"/>
                </a:solidFill>
              </a:rPr>
              <a:t>ポイント</a:t>
            </a:r>
            <a:r>
              <a:rPr lang="ja-JP" altLang="ja-JP" dirty="0">
                <a:solidFill>
                  <a:srgbClr val="FF0000"/>
                </a:solidFill>
              </a:rPr>
              <a:t>：</a:t>
            </a:r>
            <a:r>
              <a:rPr lang="ja-JP" altLang="ja-JP" dirty="0">
                <a:solidFill>
                  <a:schemeClr val="tx1"/>
                </a:solidFill>
              </a:rPr>
              <a:t>出題</a:t>
            </a:r>
            <a:r>
              <a:rPr lang="ja-JP" altLang="ja-JP" dirty="0" smtClean="0">
                <a:solidFill>
                  <a:schemeClr val="tx1"/>
                </a:solidFill>
              </a:rPr>
              <a:t>形式</a:t>
            </a:r>
            <a:r>
              <a:rPr lang="en-US" altLang="ja-JP" dirty="0">
                <a:solidFill>
                  <a:schemeClr val="tx1"/>
                </a:solidFill>
              </a:rPr>
              <a:t> </a:t>
            </a:r>
            <a:r>
              <a:rPr lang="ja-JP" altLang="ja-JP" dirty="0" smtClean="0">
                <a:solidFill>
                  <a:schemeClr val="tx1">
                    <a:lumMod val="95000"/>
                    <a:lumOff val="5000"/>
                  </a:schemeClr>
                </a:solidFill>
              </a:rPr>
              <a:t>文章</a:t>
            </a:r>
            <a:r>
              <a:rPr lang="ja-JP" altLang="ja-JP" dirty="0">
                <a:solidFill>
                  <a:schemeClr val="tx1">
                    <a:lumMod val="95000"/>
                    <a:lumOff val="5000"/>
                  </a:schemeClr>
                </a:solidFill>
              </a:rPr>
              <a:t>の</a:t>
            </a:r>
            <a:r>
              <a:rPr lang="ja-JP" altLang="ja-JP" dirty="0" smtClean="0">
                <a:solidFill>
                  <a:schemeClr val="tx1">
                    <a:lumMod val="95000"/>
                    <a:lumOff val="5000"/>
                  </a:schemeClr>
                </a:solidFill>
              </a:rPr>
              <a:t>問題</a:t>
            </a:r>
            <a:r>
              <a:rPr lang="en-US" altLang="ja-JP" dirty="0" smtClean="0">
                <a:solidFill>
                  <a:schemeClr val="tx1">
                    <a:lumMod val="95000"/>
                    <a:lumOff val="5000"/>
                  </a:schemeClr>
                </a:solidFill>
              </a:rPr>
              <a:t> </a:t>
            </a:r>
            <a:r>
              <a:rPr lang="ja-JP" altLang="ja-JP" dirty="0" smtClean="0">
                <a:solidFill>
                  <a:srgbClr val="0D0D0D"/>
                </a:solidFill>
              </a:rPr>
              <a:t>用語</a:t>
            </a:r>
            <a:r>
              <a:rPr lang="ja-JP" altLang="ja-JP" dirty="0">
                <a:solidFill>
                  <a:srgbClr val="0D0D0D"/>
                </a:solidFill>
              </a:rPr>
              <a:t>の</a:t>
            </a:r>
            <a:r>
              <a:rPr lang="ja-JP" altLang="ja-JP" dirty="0" smtClean="0">
                <a:solidFill>
                  <a:srgbClr val="0D0D0D"/>
                </a:solidFill>
              </a:rPr>
              <a:t>問題</a:t>
            </a:r>
            <a:r>
              <a:rPr lang="en-US" altLang="ja-JP" dirty="0" smtClean="0">
                <a:solidFill>
                  <a:schemeClr val="tx1">
                    <a:lumMod val="95000"/>
                    <a:lumOff val="5000"/>
                  </a:schemeClr>
                </a:solidFill>
              </a:rPr>
              <a:t> </a:t>
            </a:r>
            <a:r>
              <a:rPr lang="ja-JP" altLang="en-US" dirty="0" smtClean="0">
                <a:solidFill>
                  <a:srgbClr val="FF6600"/>
                </a:solidFill>
              </a:rPr>
              <a:t>専門</a:t>
            </a:r>
            <a:r>
              <a:rPr lang="ja-JP" altLang="ja-JP" dirty="0" smtClean="0">
                <a:solidFill>
                  <a:srgbClr val="FF6600"/>
                </a:solidFill>
              </a:rPr>
              <a:t>用語</a:t>
            </a:r>
            <a:r>
              <a:rPr lang="ja-JP" altLang="ja-JP" dirty="0">
                <a:solidFill>
                  <a:srgbClr val="FF6600"/>
                </a:solidFill>
              </a:rPr>
              <a:t>の問題</a:t>
            </a:r>
          </a:p>
          <a:p>
            <a:pPr lvl="0"/>
            <a:r>
              <a:rPr lang="en-US" altLang="ja-JP" sz="3200" dirty="0" smtClean="0">
                <a:solidFill>
                  <a:srgbClr val="FF0000"/>
                </a:solidFill>
              </a:rPr>
              <a:t>5-4. </a:t>
            </a:r>
            <a:r>
              <a:rPr lang="ja-JP" altLang="en-US" sz="3200" dirty="0" smtClean="0">
                <a:solidFill>
                  <a:srgbClr val="FF0000"/>
                </a:solidFill>
              </a:rPr>
              <a:t>専門</a:t>
            </a:r>
            <a:r>
              <a:rPr lang="ja-JP" altLang="ja-JP" sz="3200" dirty="0" smtClean="0">
                <a:solidFill>
                  <a:srgbClr val="FF0000"/>
                </a:solidFill>
              </a:rPr>
              <a:t>問題の</a:t>
            </a:r>
            <a:r>
              <a:rPr lang="ja-JP" altLang="en-US" sz="3200" dirty="0" smtClean="0">
                <a:solidFill>
                  <a:srgbClr val="FF0000"/>
                </a:solidFill>
              </a:rPr>
              <a:t>難しさ</a:t>
            </a:r>
            <a:endParaRPr kumimoji="1" lang="ja-JP" altLang="en-US" dirty="0">
              <a:solidFill>
                <a:srgbClr val="FF0000"/>
              </a:solidFill>
            </a:endParaRPr>
          </a:p>
        </p:txBody>
      </p:sp>
      <p:sp>
        <p:nvSpPr>
          <p:cNvPr id="5" name="正方形/長方形 4"/>
          <p:cNvSpPr/>
          <p:nvPr/>
        </p:nvSpPr>
        <p:spPr>
          <a:xfrm>
            <a:off x="544945" y="3019568"/>
            <a:ext cx="7926198" cy="3877985"/>
          </a:xfrm>
          <a:prstGeom prst="rect">
            <a:avLst/>
          </a:prstGeom>
        </p:spPr>
        <p:txBody>
          <a:bodyPr wrap="square">
            <a:spAutoFit/>
          </a:bodyPr>
          <a:lstStyle/>
          <a:p>
            <a:r>
              <a:rPr lang="ja-JP" altLang="ja-JP" sz="2400" dirty="0"/>
              <a:t>１．病気名･症状名･治療方法･薬品名などを示す</a:t>
            </a:r>
            <a:r>
              <a:rPr lang="ja-JP" altLang="ja-JP" sz="2400" dirty="0" smtClean="0"/>
              <a:t>語群</a:t>
            </a:r>
            <a:endParaRPr lang="en-US" altLang="ja-JP" sz="2400" dirty="0" smtClean="0"/>
          </a:p>
          <a:p>
            <a:r>
              <a:rPr lang="ja-JP" altLang="en-US" sz="2400" dirty="0" smtClean="0">
                <a:solidFill>
                  <a:srgbClr val="0000FF"/>
                </a:solidFill>
                <a:latin typeface="ヒラギノ明朝 Pro W3"/>
                <a:ea typeface="ヒラギノ明朝 Pro W3"/>
                <a:cs typeface="ヒラギノ明朝 Pro W3"/>
              </a:rPr>
              <a:t>　　</a:t>
            </a:r>
            <a:r>
              <a:rPr lang="zh-TW" altLang="ja-JP" sz="2400" dirty="0" smtClean="0">
                <a:solidFill>
                  <a:srgbClr val="0000FF"/>
                </a:solidFill>
                <a:latin typeface="ヒラギノ明朝 Pro W3"/>
                <a:ea typeface="ヒラギノ明朝 Pro W3"/>
                <a:cs typeface="ヒラギノ明朝 Pro W3"/>
              </a:rPr>
              <a:t>「</a:t>
            </a:r>
            <a:r>
              <a:rPr lang="zh-TW" altLang="ja-JP" sz="2400" dirty="0">
                <a:solidFill>
                  <a:srgbClr val="0000FF"/>
                </a:solidFill>
                <a:latin typeface="ヒラギノ明朝 Pro W3"/>
                <a:ea typeface="ヒラギノ明朝 Pro W3"/>
                <a:cs typeface="ヒラギノ明朝 Pro W3"/>
              </a:rPr>
              <a:t>嗄声」「誤嚥」「胃瘻」「骨粗鬆症」「温竃法</a:t>
            </a:r>
            <a:r>
              <a:rPr lang="zh-TW" altLang="ja-JP" sz="2400" dirty="0" smtClean="0">
                <a:solidFill>
                  <a:srgbClr val="0000FF"/>
                </a:solidFill>
                <a:latin typeface="ヒラギノ明朝 Pro W3"/>
                <a:ea typeface="ヒラギノ明朝 Pro W3"/>
                <a:cs typeface="ヒラギノ明朝 Pro W3"/>
              </a:rPr>
              <a:t>」</a:t>
            </a:r>
            <a:endParaRPr lang="ja-JP" altLang="ja-JP" sz="2400" dirty="0"/>
          </a:p>
          <a:p>
            <a:r>
              <a:rPr lang="ja-JP" altLang="ja-JP" sz="2400" dirty="0"/>
              <a:t>２．介護方法･用具など、介護用語を示す</a:t>
            </a:r>
            <a:r>
              <a:rPr lang="ja-JP" altLang="ja-JP" sz="2400" dirty="0" smtClean="0"/>
              <a:t>語群</a:t>
            </a:r>
            <a:endParaRPr lang="en-US" altLang="ja-JP" sz="2400" dirty="0" smtClean="0"/>
          </a:p>
          <a:p>
            <a:r>
              <a:rPr lang="ja-JP" altLang="en-US" sz="2400" dirty="0" smtClean="0">
                <a:solidFill>
                  <a:srgbClr val="0000FF"/>
                </a:solidFill>
              </a:rPr>
              <a:t>「</a:t>
            </a:r>
            <a:r>
              <a:rPr lang="en-US" altLang="ja-JP" sz="2400" dirty="0" smtClean="0">
                <a:solidFill>
                  <a:srgbClr val="0000FF"/>
                </a:solidFill>
              </a:rPr>
              <a:t>QOL</a:t>
            </a:r>
            <a:r>
              <a:rPr lang="ja-JP" altLang="en-US" sz="2400" dirty="0" smtClean="0">
                <a:solidFill>
                  <a:srgbClr val="0000FF"/>
                </a:solidFill>
              </a:rPr>
              <a:t>」「</a:t>
            </a:r>
            <a:r>
              <a:rPr lang="en-US" altLang="ja-JP" sz="2400" dirty="0" smtClean="0">
                <a:solidFill>
                  <a:srgbClr val="0000FF"/>
                </a:solidFill>
              </a:rPr>
              <a:t>YG</a:t>
            </a:r>
            <a:r>
              <a:rPr lang="ja-JP" altLang="en-US" sz="2400" dirty="0" smtClean="0">
                <a:solidFill>
                  <a:srgbClr val="0000FF"/>
                </a:solidFill>
              </a:rPr>
              <a:t>性格検査」「アイソトニックゼリー」</a:t>
            </a:r>
            <a:endParaRPr lang="en-US" altLang="ja-JP" sz="2400" dirty="0" smtClean="0">
              <a:solidFill>
                <a:srgbClr val="0000FF"/>
              </a:solidFill>
            </a:endParaRPr>
          </a:p>
          <a:p>
            <a:r>
              <a:rPr lang="ja-JP" altLang="ja-JP" sz="2400" dirty="0" smtClean="0"/>
              <a:t>３</a:t>
            </a:r>
            <a:r>
              <a:rPr lang="ja-JP" altLang="ja-JP" sz="2400" dirty="0"/>
              <a:t>．体・骨格･内臓の名称、体位・姿勢などを示す</a:t>
            </a:r>
            <a:r>
              <a:rPr lang="ja-JP" altLang="ja-JP" sz="2400" dirty="0" smtClean="0"/>
              <a:t>語群</a:t>
            </a:r>
            <a:endParaRPr lang="en-US" altLang="ja-JP" sz="2400" dirty="0" smtClean="0"/>
          </a:p>
          <a:p>
            <a:r>
              <a:rPr lang="ja-JP" altLang="en-US" sz="2400" dirty="0" smtClean="0">
                <a:solidFill>
                  <a:srgbClr val="0000FF"/>
                </a:solidFill>
              </a:rPr>
              <a:t>　　　　「</a:t>
            </a:r>
            <a:r>
              <a:rPr lang="en-US" altLang="ja-JP" sz="2400" dirty="0" smtClean="0">
                <a:solidFill>
                  <a:srgbClr val="0000FF"/>
                </a:solidFill>
              </a:rPr>
              <a:t>S</a:t>
            </a:r>
            <a:r>
              <a:rPr lang="ja-JP" altLang="en-US" sz="2400" dirty="0" smtClean="0">
                <a:solidFill>
                  <a:srgbClr val="0000FF"/>
                </a:solidFill>
              </a:rPr>
              <a:t>状結腸」「椅座位」</a:t>
            </a:r>
            <a:endParaRPr lang="ja-JP" altLang="ja-JP" sz="2400" dirty="0">
              <a:solidFill>
                <a:srgbClr val="0000FF"/>
              </a:solidFill>
            </a:endParaRPr>
          </a:p>
          <a:p>
            <a:r>
              <a:rPr lang="ja-JP" altLang="ja-JP" sz="2400" dirty="0"/>
              <a:t>４．介護関連の制度・法律・人などを示す</a:t>
            </a:r>
            <a:r>
              <a:rPr lang="ja-JP" altLang="ja-JP" sz="2400" dirty="0" smtClean="0"/>
              <a:t>語群</a:t>
            </a:r>
            <a:endParaRPr lang="en-US" altLang="ja-JP" sz="2400" dirty="0" smtClean="0"/>
          </a:p>
          <a:p>
            <a:r>
              <a:rPr lang="ja-JP" altLang="en-US" sz="2400" dirty="0" smtClean="0">
                <a:solidFill>
                  <a:srgbClr val="0000FF"/>
                </a:solidFill>
              </a:rPr>
              <a:t>「高齢者雇用安定法」「バイスティック</a:t>
            </a:r>
            <a:r>
              <a:rPr lang="ja-JP" altLang="en-US" sz="2400" dirty="0">
                <a:solidFill>
                  <a:srgbClr val="0000FF"/>
                </a:solidFill>
              </a:rPr>
              <a:t>の</a:t>
            </a:r>
            <a:r>
              <a:rPr lang="en-US" altLang="ja-JP" sz="2400" dirty="0">
                <a:solidFill>
                  <a:srgbClr val="0000FF"/>
                </a:solidFill>
              </a:rPr>
              <a:t>7</a:t>
            </a:r>
            <a:r>
              <a:rPr lang="ja-JP" altLang="en-US" sz="2400" dirty="0">
                <a:solidFill>
                  <a:srgbClr val="0000FF"/>
                </a:solidFill>
              </a:rPr>
              <a:t>原則 </a:t>
            </a:r>
            <a:r>
              <a:rPr lang="ja-JP" altLang="en-US" sz="2400" dirty="0" smtClean="0">
                <a:solidFill>
                  <a:srgbClr val="0000FF"/>
                </a:solidFill>
              </a:rPr>
              <a:t>」</a:t>
            </a:r>
            <a:endParaRPr lang="ja-JP" altLang="ja-JP" sz="2400" dirty="0">
              <a:solidFill>
                <a:srgbClr val="0000FF"/>
              </a:solidFill>
            </a:endParaRPr>
          </a:p>
          <a:p>
            <a:endParaRPr lang="en-US" altLang="ja-JP" dirty="0" smtClean="0"/>
          </a:p>
          <a:p>
            <a:r>
              <a:rPr lang="ja-JP" altLang="en-US" dirty="0" smtClean="0"/>
              <a:t>　</a:t>
            </a:r>
            <a:endParaRPr lang="en-US" altLang="ja-JP" dirty="0" smtClean="0"/>
          </a:p>
          <a:p>
            <a:r>
              <a:rPr lang="ja-JP" altLang="ja-JP" dirty="0"/>
              <a:t>　</a:t>
            </a:r>
            <a:r>
              <a:rPr lang="ja-JP" altLang="en-US" dirty="0" smtClean="0"/>
              <a:t>　　　</a:t>
            </a:r>
            <a:endParaRPr lang="ja-JP" altLang="ja-JP" dirty="0"/>
          </a:p>
        </p:txBody>
      </p:sp>
    </p:spTree>
    <p:extLst>
      <p:ext uri="{BB962C8B-B14F-4D97-AF65-F5344CB8AC3E}">
        <p14:creationId xmlns:p14="http://schemas.microsoft.com/office/powerpoint/2010/main" val="22647314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2000" dirty="0">
                <a:latin typeface="ＤＦＰ太丸ゴシック体"/>
                <a:ea typeface="ＤＦＰ太丸ゴシック体"/>
                <a:cs typeface="ＤＦＰ太丸ゴシック体"/>
              </a:rPr>
              <a:t>Ⅰ</a:t>
            </a:r>
            <a:r>
              <a:rPr lang="en-US" altLang="ja-JP" sz="2000" dirty="0">
                <a:latin typeface="ＤＦＰ太丸ゴシック体"/>
                <a:ea typeface="ＤＦＰ太丸ゴシック体"/>
                <a:cs typeface="ＤＦＰ太丸ゴシック体"/>
              </a:rPr>
              <a:t>.</a:t>
            </a:r>
            <a:r>
              <a:rPr lang="ja-JP" altLang="ja-JP" sz="2000" dirty="0">
                <a:latin typeface="ＤＦＰ太丸ゴシック体"/>
                <a:ea typeface="ＤＦＰ太丸ゴシック体"/>
                <a:cs typeface="ＤＦＰ太丸ゴシック体"/>
              </a:rPr>
              <a:t>日本語教育学会ワーキンググループ（</a:t>
            </a:r>
            <a:r>
              <a:rPr lang="en-US" altLang="ja-JP" sz="2000" dirty="0">
                <a:latin typeface="ＤＦＰ太丸ゴシック体"/>
                <a:ea typeface="ＤＦＰ太丸ゴシック体"/>
                <a:cs typeface="ＤＦＰ太丸ゴシック体"/>
              </a:rPr>
              <a:t>2009</a:t>
            </a:r>
            <a:r>
              <a:rPr lang="ja-JP" altLang="ja-JP" sz="2000" dirty="0">
                <a:latin typeface="ＤＦＰ太丸ゴシック体"/>
                <a:ea typeface="ＤＦＰ太丸ゴシック体"/>
                <a:cs typeface="ＤＦＰ太丸ゴシック体"/>
              </a:rPr>
              <a:t>年</a:t>
            </a:r>
            <a:r>
              <a:rPr lang="en-US" altLang="ja-JP" sz="2000" dirty="0">
                <a:latin typeface="ＤＦＰ太丸ゴシック体"/>
                <a:ea typeface="ＤＦＰ太丸ゴシック体"/>
                <a:cs typeface="ＤＦＰ太丸ゴシック体"/>
              </a:rPr>
              <a:t>~2011</a:t>
            </a:r>
            <a:r>
              <a:rPr lang="ja-JP" altLang="ja-JP" sz="2000" dirty="0">
                <a:latin typeface="ＤＦＰ太丸ゴシック体"/>
                <a:ea typeface="ＤＦＰ太丸ゴシック体"/>
                <a:cs typeface="ＤＦＰ太丸ゴシック体"/>
              </a:rPr>
              <a:t>年度）</a:t>
            </a:r>
            <a:r>
              <a:rPr lang="ja-JP" altLang="ja-JP" sz="3200" dirty="0"/>
              <a:t/>
            </a:r>
            <a:br>
              <a:rPr lang="ja-JP" altLang="ja-JP" sz="3200" dirty="0"/>
            </a:br>
            <a:r>
              <a:rPr lang="ja-JP" altLang="ja-JP" sz="3200" dirty="0"/>
              <a:t>　　　</a:t>
            </a:r>
            <a:endParaRPr lang="ja-JP" altLang="ja-JP" sz="2400" dirty="0"/>
          </a:p>
        </p:txBody>
      </p:sp>
      <p:sp>
        <p:nvSpPr>
          <p:cNvPr id="3" name="サブタイトル 2"/>
          <p:cNvSpPr>
            <a:spLocks noGrp="1"/>
          </p:cNvSpPr>
          <p:nvPr>
            <p:ph type="subTitle" idx="1"/>
          </p:nvPr>
        </p:nvSpPr>
        <p:spPr>
          <a:xfrm>
            <a:off x="715819" y="2309091"/>
            <a:ext cx="7989454" cy="3939229"/>
          </a:xfrm>
        </p:spPr>
        <p:txBody>
          <a:bodyPr>
            <a:normAutofit lnSpcReduction="10000"/>
          </a:bodyPr>
          <a:lstStyle/>
          <a:p>
            <a:pPr algn="l"/>
            <a:r>
              <a:rPr lang="en-US" altLang="ja-JP" sz="2800" dirty="0" smtClean="0"/>
              <a:t>5. </a:t>
            </a:r>
            <a:r>
              <a:rPr lang="ja-JP" altLang="ja-JP" sz="2800" dirty="0" smtClean="0"/>
              <a:t>国家</a:t>
            </a:r>
            <a:r>
              <a:rPr lang="ja-JP" altLang="ja-JP" sz="2800" dirty="0"/>
              <a:t>試験に関する分析と提言 </a:t>
            </a:r>
            <a:endParaRPr lang="en-US" altLang="ja-JP" sz="2800" dirty="0" smtClean="0"/>
          </a:p>
          <a:p>
            <a:pPr algn="l"/>
            <a:endParaRPr lang="en-US" altLang="ja-JP" sz="2800" dirty="0" smtClean="0"/>
          </a:p>
          <a:p>
            <a:pPr algn="l"/>
            <a:r>
              <a:rPr lang="ja-JP" altLang="ja-JP" sz="2800" dirty="0"/>
              <a:t>⑵</a:t>
            </a:r>
            <a:r>
              <a:rPr lang="en-US" altLang="ja-JP" sz="2800" dirty="0"/>
              <a:t> 2011</a:t>
            </a:r>
            <a:r>
              <a:rPr lang="ja-JP" altLang="ja-JP" sz="2800" dirty="0"/>
              <a:t>年</a:t>
            </a:r>
            <a:r>
              <a:rPr lang="en-US" altLang="ja-JP" sz="2800" dirty="0"/>
              <a:t>6</a:t>
            </a:r>
            <a:r>
              <a:rPr lang="ja-JP" altLang="ja-JP" sz="2800" dirty="0"/>
              <a:t>月 『</a:t>
            </a:r>
            <a:r>
              <a:rPr lang="en-US" altLang="ja-JP" sz="2800" dirty="0"/>
              <a:t>23</a:t>
            </a:r>
            <a:r>
              <a:rPr lang="ja-JP" altLang="ja-JP" sz="2800" dirty="0"/>
              <a:t>回介護福祉士国家試験問題の難解さに関する調査報告』</a:t>
            </a:r>
          </a:p>
          <a:p>
            <a:pPr algn="l"/>
            <a:r>
              <a:rPr lang="ja-JP" altLang="ja-JP" sz="2800" dirty="0" smtClean="0"/>
              <a:t>厚労省</a:t>
            </a:r>
            <a:r>
              <a:rPr lang="ja-JP" altLang="ja-JP" sz="2800" dirty="0"/>
              <a:t>の用語の見直しに関する通達（</a:t>
            </a:r>
            <a:r>
              <a:rPr lang="en-US" altLang="ja-JP" sz="2800" dirty="0"/>
              <a:t>2010</a:t>
            </a:r>
            <a:r>
              <a:rPr lang="ja-JP" altLang="ja-JP" sz="2800" dirty="0"/>
              <a:t>年</a:t>
            </a:r>
            <a:r>
              <a:rPr lang="en-US" altLang="ja-JP" sz="2800" dirty="0"/>
              <a:t>10</a:t>
            </a:r>
            <a:r>
              <a:rPr lang="ja-JP" altLang="ja-JP" sz="2800" dirty="0"/>
              <a:t>月）の検証</a:t>
            </a:r>
          </a:p>
          <a:p>
            <a:pPr algn="l"/>
            <a:r>
              <a:rPr lang="ja-JP" altLang="ja-JP" sz="2800" dirty="0"/>
              <a:t>　　　　　　　　　　　　　　　　　　　　　　</a:t>
            </a:r>
            <a:r>
              <a:rPr lang="en-US" altLang="ja-JP" sz="2800" dirty="0">
                <a:solidFill>
                  <a:srgbClr val="FF6600"/>
                </a:solidFill>
              </a:rPr>
              <a:t>=&gt; </a:t>
            </a:r>
            <a:r>
              <a:rPr lang="ja-JP" altLang="ja-JP" sz="2800" dirty="0">
                <a:solidFill>
                  <a:srgbClr val="FF6600"/>
                </a:solidFill>
              </a:rPr>
              <a:t>さらに改善すべき点が多々ある</a:t>
            </a:r>
          </a:p>
          <a:p>
            <a:endParaRPr kumimoji="1" lang="ja-JP" altLang="en-US" dirty="0"/>
          </a:p>
        </p:txBody>
      </p:sp>
    </p:spTree>
    <p:extLst>
      <p:ext uri="{BB962C8B-B14F-4D97-AF65-F5344CB8AC3E}">
        <p14:creationId xmlns:p14="http://schemas.microsoft.com/office/powerpoint/2010/main" val="25193997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2000" dirty="0">
                <a:latin typeface="ＤＦＰ太丸ゴシック体"/>
                <a:ea typeface="ＤＦＰ太丸ゴシック体"/>
                <a:cs typeface="ＤＦＰ太丸ゴシック体"/>
              </a:rPr>
              <a:t>Ⅰ</a:t>
            </a:r>
            <a:r>
              <a:rPr lang="en-US" altLang="ja-JP" sz="2000" dirty="0">
                <a:latin typeface="ＤＦＰ太丸ゴシック体"/>
                <a:ea typeface="ＤＦＰ太丸ゴシック体"/>
                <a:cs typeface="ＤＦＰ太丸ゴシック体"/>
              </a:rPr>
              <a:t>.</a:t>
            </a:r>
            <a:r>
              <a:rPr lang="ja-JP" altLang="ja-JP" sz="2000" dirty="0">
                <a:latin typeface="ＤＦＰ太丸ゴシック体"/>
                <a:ea typeface="ＤＦＰ太丸ゴシック体"/>
                <a:cs typeface="ＤＦＰ太丸ゴシック体"/>
              </a:rPr>
              <a:t>日本語教育学会ワーキンググループ（</a:t>
            </a:r>
            <a:r>
              <a:rPr lang="en-US" altLang="ja-JP" sz="2000" dirty="0">
                <a:latin typeface="ＤＦＰ太丸ゴシック体"/>
                <a:ea typeface="ＤＦＰ太丸ゴシック体"/>
                <a:cs typeface="ＤＦＰ太丸ゴシック体"/>
              </a:rPr>
              <a:t>2009</a:t>
            </a:r>
            <a:r>
              <a:rPr lang="ja-JP" altLang="ja-JP" sz="2000" dirty="0">
                <a:latin typeface="ＤＦＰ太丸ゴシック体"/>
                <a:ea typeface="ＤＦＰ太丸ゴシック体"/>
                <a:cs typeface="ＤＦＰ太丸ゴシック体"/>
              </a:rPr>
              <a:t>年</a:t>
            </a:r>
            <a:r>
              <a:rPr lang="en-US" altLang="ja-JP" sz="2000" dirty="0">
                <a:latin typeface="ＤＦＰ太丸ゴシック体"/>
                <a:ea typeface="ＤＦＰ太丸ゴシック体"/>
                <a:cs typeface="ＤＦＰ太丸ゴシック体"/>
              </a:rPr>
              <a:t>~2011</a:t>
            </a:r>
            <a:r>
              <a:rPr lang="ja-JP" altLang="ja-JP" sz="2000" dirty="0">
                <a:latin typeface="ＤＦＰ太丸ゴシック体"/>
                <a:ea typeface="ＤＦＰ太丸ゴシック体"/>
                <a:cs typeface="ＤＦＰ太丸ゴシック体"/>
              </a:rPr>
              <a:t>年度）</a:t>
            </a:r>
            <a:r>
              <a:rPr lang="ja-JP" altLang="ja-JP" sz="3200" dirty="0"/>
              <a:t/>
            </a:r>
            <a:br>
              <a:rPr lang="ja-JP" altLang="ja-JP" sz="3200" dirty="0"/>
            </a:br>
            <a:r>
              <a:rPr lang="ja-JP" altLang="ja-JP" sz="3200" dirty="0"/>
              <a:t>　　　</a:t>
            </a:r>
            <a:endParaRPr lang="ja-JP" altLang="ja-JP" sz="2400" dirty="0"/>
          </a:p>
        </p:txBody>
      </p:sp>
      <p:sp>
        <p:nvSpPr>
          <p:cNvPr id="3" name="サブタイトル 2"/>
          <p:cNvSpPr>
            <a:spLocks noGrp="1"/>
          </p:cNvSpPr>
          <p:nvPr>
            <p:ph type="subTitle" idx="1"/>
          </p:nvPr>
        </p:nvSpPr>
        <p:spPr>
          <a:xfrm>
            <a:off x="715819" y="2309091"/>
            <a:ext cx="7989454" cy="3939229"/>
          </a:xfrm>
        </p:spPr>
        <p:txBody>
          <a:bodyPr>
            <a:normAutofit/>
          </a:bodyPr>
          <a:lstStyle/>
          <a:p>
            <a:pPr algn="l"/>
            <a:r>
              <a:rPr lang="en-US" altLang="ja-JP" sz="2800" dirty="0" smtClean="0"/>
              <a:t>5. </a:t>
            </a:r>
            <a:r>
              <a:rPr lang="ja-JP" altLang="ja-JP" sz="2800" dirty="0" smtClean="0"/>
              <a:t>国家</a:t>
            </a:r>
            <a:r>
              <a:rPr lang="ja-JP" altLang="ja-JP" sz="2800" dirty="0"/>
              <a:t>試験に関する分析と提言 </a:t>
            </a:r>
            <a:endParaRPr lang="en-US" altLang="ja-JP" sz="2800" dirty="0" smtClean="0"/>
          </a:p>
          <a:p>
            <a:pPr algn="l"/>
            <a:endParaRPr lang="en-US" altLang="ja-JP" sz="2800" dirty="0" smtClean="0"/>
          </a:p>
          <a:p>
            <a:pPr algn="l"/>
            <a:r>
              <a:rPr lang="ja-JP" altLang="ja-JP" sz="2800" dirty="0"/>
              <a:t>⑶</a:t>
            </a:r>
            <a:r>
              <a:rPr lang="en-US" altLang="ja-JP" sz="2800" dirty="0"/>
              <a:t> 2011</a:t>
            </a:r>
            <a:r>
              <a:rPr lang="ja-JP" altLang="ja-JP" sz="2800" dirty="0"/>
              <a:t>年</a:t>
            </a:r>
            <a:r>
              <a:rPr lang="en-US" altLang="ja-JP" sz="2800" dirty="0"/>
              <a:t>10</a:t>
            </a:r>
            <a:r>
              <a:rPr lang="ja-JP" altLang="ja-JP" sz="2800" dirty="0"/>
              <a:t>月『</a:t>
            </a:r>
            <a:r>
              <a:rPr lang="en-US" altLang="ja-JP" sz="2800" dirty="0"/>
              <a:t>EPA</a:t>
            </a:r>
            <a:r>
              <a:rPr lang="ja-JP" altLang="ja-JP" sz="2800" dirty="0"/>
              <a:t>候補者の介護福祉士国家試験及び看護師国家試験に関する緊急提言</a:t>
            </a:r>
            <a:r>
              <a:rPr lang="ja-JP" altLang="ja-JP" sz="2800" dirty="0" smtClean="0"/>
              <a:t>』</a:t>
            </a:r>
            <a:endParaRPr lang="en-US" altLang="ja-JP" sz="2800" dirty="0" smtClean="0"/>
          </a:p>
          <a:p>
            <a:pPr algn="l"/>
            <a:endParaRPr lang="ja-JP" altLang="ja-JP" sz="2800" dirty="0"/>
          </a:p>
          <a:p>
            <a:pPr algn="l"/>
            <a:r>
              <a:rPr lang="ja-JP" altLang="ja-JP" sz="2400" dirty="0"/>
              <a:t>他団体（ガルーダサポーターズ，関西インドネシア友好協会）とともに記者会見</a:t>
            </a:r>
          </a:p>
          <a:p>
            <a:pPr algn="l"/>
            <a:r>
              <a:rPr lang="ja-JP" altLang="ja-JP" sz="2400" dirty="0"/>
              <a:t>原則総ルビ，時間延長，別室受験。看護についても同様の措置を求める。</a:t>
            </a:r>
          </a:p>
          <a:p>
            <a:endParaRPr kumimoji="1" lang="ja-JP" altLang="en-US" dirty="0"/>
          </a:p>
        </p:txBody>
      </p:sp>
    </p:spTree>
    <p:extLst>
      <p:ext uri="{BB962C8B-B14F-4D97-AF65-F5344CB8AC3E}">
        <p14:creationId xmlns:p14="http://schemas.microsoft.com/office/powerpoint/2010/main" val="35029422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sz="3200" dirty="0"/>
              <a:t> </a:t>
            </a:r>
            <a:r>
              <a:rPr lang="ja-JP" altLang="ja-JP" sz="3200" dirty="0"/>
              <a:t/>
            </a:r>
            <a:br>
              <a:rPr lang="ja-JP" altLang="ja-JP" sz="3200" dirty="0"/>
            </a:br>
            <a:r>
              <a:rPr lang="ja-JP" altLang="ja-JP" sz="3200" dirty="0">
                <a:latin typeface="ＤＦＰ太丸ゴシック体"/>
                <a:ea typeface="ＤＦＰ太丸ゴシック体"/>
                <a:cs typeface="ＤＦＰ太丸ゴシック体"/>
              </a:rPr>
              <a:t>日本語教育に何ができたか</a:t>
            </a:r>
            <a:r>
              <a:rPr lang="ja-JP" altLang="ja-JP" sz="3200" dirty="0" smtClean="0">
                <a:latin typeface="ＤＦＰ太丸ゴシック体"/>
                <a:ea typeface="ＤＦＰ太丸ゴシック体"/>
                <a:cs typeface="ＤＦＰ太丸ゴシック体"/>
              </a:rPr>
              <a:t>、</a:t>
            </a:r>
            <a:r>
              <a:rPr lang="en-US" altLang="ja-JP" sz="3200" dirty="0" smtClean="0">
                <a:latin typeface="ＤＦＰ太丸ゴシック体"/>
                <a:ea typeface="ＤＦＰ太丸ゴシック体"/>
                <a:cs typeface="ＤＦＰ太丸ゴシック体"/>
              </a:rPr>
              <a:t/>
            </a:r>
            <a:br>
              <a:rPr lang="en-US" altLang="ja-JP" sz="3200" dirty="0" smtClean="0">
                <a:latin typeface="ＤＦＰ太丸ゴシック体"/>
                <a:ea typeface="ＤＦＰ太丸ゴシック体"/>
                <a:cs typeface="ＤＦＰ太丸ゴシック体"/>
              </a:rPr>
            </a:br>
            <a:r>
              <a:rPr lang="ja-JP" altLang="ja-JP" sz="3200" dirty="0" smtClean="0">
                <a:latin typeface="ＤＦＰ太丸ゴシック体"/>
                <a:ea typeface="ＤＦＰ太丸ゴシック体"/>
                <a:cs typeface="ＤＦＰ太丸ゴシック体"/>
              </a:rPr>
              <a:t>これから</a:t>
            </a:r>
            <a:r>
              <a:rPr lang="ja-JP" altLang="ja-JP" sz="3200" dirty="0">
                <a:latin typeface="ＤＦＰ太丸ゴシック体"/>
                <a:ea typeface="ＤＦＰ太丸ゴシック体"/>
                <a:cs typeface="ＤＦＰ太丸ゴシック体"/>
              </a:rPr>
              <a:t>何ができるか</a:t>
            </a:r>
            <a:br>
              <a:rPr lang="ja-JP" altLang="ja-JP" sz="3200" dirty="0">
                <a:latin typeface="ＤＦＰ太丸ゴシック体"/>
                <a:ea typeface="ＤＦＰ太丸ゴシック体"/>
                <a:cs typeface="ＤＦＰ太丸ゴシック体"/>
              </a:rPr>
            </a:br>
            <a:r>
              <a:rPr lang="ja-JP" altLang="ja-JP" sz="3200" dirty="0">
                <a:latin typeface="ＤＦＰ太丸ゴシック体"/>
                <a:ea typeface="ＤＦＰ太丸ゴシック体"/>
                <a:cs typeface="ＤＦＰ太丸ゴシック体"/>
              </a:rPr>
              <a:t>〜まとめ〜</a:t>
            </a:r>
            <a:br>
              <a:rPr lang="ja-JP" altLang="ja-JP" sz="3200" dirty="0">
                <a:latin typeface="ＤＦＰ太丸ゴシック体"/>
                <a:ea typeface="ＤＦＰ太丸ゴシック体"/>
                <a:cs typeface="ＤＦＰ太丸ゴシック体"/>
              </a:rPr>
            </a:br>
            <a:endParaRPr kumimoji="1" lang="ja-JP" altLang="en-US" sz="3200" dirty="0">
              <a:latin typeface="ＤＦＰ太丸ゴシック体"/>
              <a:ea typeface="ＤＦＰ太丸ゴシック体"/>
              <a:cs typeface="ＤＦＰ太丸ゴシック体"/>
            </a:endParaRPr>
          </a:p>
        </p:txBody>
      </p:sp>
      <p:sp>
        <p:nvSpPr>
          <p:cNvPr id="3" name="サブタイトル 2"/>
          <p:cNvSpPr>
            <a:spLocks noGrp="1"/>
          </p:cNvSpPr>
          <p:nvPr>
            <p:ph type="subTitle" idx="1"/>
          </p:nvPr>
        </p:nvSpPr>
        <p:spPr>
          <a:xfrm>
            <a:off x="715819" y="2611884"/>
            <a:ext cx="7989454" cy="3261248"/>
          </a:xfrm>
        </p:spPr>
        <p:txBody>
          <a:bodyPr>
            <a:normAutofit fontScale="92500" lnSpcReduction="20000"/>
          </a:bodyPr>
          <a:lstStyle/>
          <a:p>
            <a:r>
              <a:rPr lang="ja-JP" altLang="ja-JP" dirty="0"/>
              <a:t>「平成</a:t>
            </a:r>
            <a:r>
              <a:rPr lang="en-US" altLang="ja-JP" dirty="0"/>
              <a:t>25</a:t>
            </a:r>
            <a:r>
              <a:rPr lang="ja-JP" altLang="ja-JP" dirty="0"/>
              <a:t>年度看護・介護分野における日本語教育集中研修講座</a:t>
            </a:r>
            <a:r>
              <a:rPr lang="ja-JP" altLang="ja-JP" dirty="0" smtClean="0"/>
              <a:t>」</a:t>
            </a:r>
            <a:endParaRPr lang="en-US" altLang="ja-JP" dirty="0" smtClean="0"/>
          </a:p>
          <a:p>
            <a:endParaRPr lang="en-US" altLang="ja-JP" dirty="0"/>
          </a:p>
          <a:p>
            <a:endParaRPr lang="en-US" altLang="ja-JP" dirty="0" smtClean="0"/>
          </a:p>
          <a:p>
            <a:r>
              <a:rPr lang="ja-JP" altLang="ja-JP" dirty="0" smtClean="0"/>
              <a:t>西郡 </a:t>
            </a:r>
            <a:r>
              <a:rPr lang="ja-JP" altLang="ja-JP" dirty="0"/>
              <a:t>仁朗＠首都大学</a:t>
            </a:r>
            <a:r>
              <a:rPr lang="ja-JP" altLang="ja-JP" dirty="0" smtClean="0"/>
              <a:t>東京</a:t>
            </a:r>
            <a:endParaRPr lang="en-US" altLang="ja-JP" dirty="0" smtClean="0"/>
          </a:p>
          <a:p>
            <a:endParaRPr lang="ja-JP" altLang="ja-JP" dirty="0"/>
          </a:p>
          <a:p>
            <a:r>
              <a:rPr lang="en-US" altLang="ja-JP" dirty="0" err="1"/>
              <a:t>jirom@tmu.ac.jp</a:t>
            </a:r>
            <a:endParaRPr lang="ja-JP" altLang="ja-JP" dirty="0"/>
          </a:p>
          <a:p>
            <a:r>
              <a:rPr lang="ja-JP" altLang="ja-JP" dirty="0"/>
              <a:t/>
            </a:r>
            <a:br>
              <a:rPr lang="ja-JP" altLang="ja-JP" dirty="0"/>
            </a:br>
            <a:endParaRPr lang="en-US" altLang="ja-JP" dirty="0" smtClean="0"/>
          </a:p>
          <a:p>
            <a:r>
              <a:rPr lang="ja-JP" altLang="en-US" dirty="0"/>
              <a:t>日本語教育学会　</a:t>
            </a:r>
            <a:r>
              <a:rPr lang="ja-JP" altLang="en-US" dirty="0" smtClean="0"/>
              <a:t>看護</a:t>
            </a:r>
            <a:r>
              <a:rPr lang="ja-JP" altLang="en-US" dirty="0"/>
              <a:t>と介護の日本語教育ワーキンググループ座長</a:t>
            </a:r>
            <a:endParaRPr lang="en-US" altLang="ja-JP" dirty="0"/>
          </a:p>
          <a:p>
            <a:r>
              <a:rPr kumimoji="1" lang="ja-JP" altLang="en-US" dirty="0" smtClean="0"/>
              <a:t>日本語教育学会　看護と介護の日本語教育研究会代表</a:t>
            </a:r>
            <a:endParaRPr kumimoji="1" lang="en-US" altLang="ja-JP" dirty="0" smtClean="0"/>
          </a:p>
          <a:p>
            <a:r>
              <a:rPr lang="ja-JP" altLang="ja-JP" dirty="0">
                <a:latin typeface="+mn-ea"/>
                <a:cs typeface="ＤＦＰ太丸ゴシック体"/>
              </a:rPr>
              <a:t>首都大学東京＋東京都知事</a:t>
            </a:r>
            <a:r>
              <a:rPr lang="ja-JP" altLang="ja-JP" dirty="0" smtClean="0">
                <a:latin typeface="+mn-ea"/>
                <a:cs typeface="ＤＦＰ太丸ゴシック体"/>
              </a:rPr>
              <a:t>本局</a:t>
            </a:r>
            <a:endParaRPr lang="en-US" altLang="ja-JP" dirty="0" smtClean="0">
              <a:latin typeface="+mn-ea"/>
              <a:cs typeface="ＤＦＰ太丸ゴシック体"/>
            </a:endParaRPr>
          </a:p>
          <a:p>
            <a:r>
              <a:rPr lang="ja-JP" altLang="ja-JP" dirty="0">
                <a:latin typeface="+mn-ea"/>
                <a:cs typeface="ＤＦＰ太丸ゴシック体"/>
              </a:rPr>
              <a:t>「アジアと日本の将来を担う医療人材」</a:t>
            </a:r>
            <a:r>
              <a:rPr lang="ja-JP" altLang="en-US" dirty="0">
                <a:latin typeface="+mn-ea"/>
                <a:cs typeface="ＤＦＰ太丸ゴシック体"/>
              </a:rPr>
              <a:t>介護の日本語教育部門長</a:t>
            </a:r>
            <a:endParaRPr lang="ja-JP" altLang="ja-JP" dirty="0">
              <a:latin typeface="+mn-ea"/>
              <a:cs typeface="ＤＦＰ太丸ゴシック体"/>
            </a:endParaRPr>
          </a:p>
          <a:p>
            <a:endParaRPr lang="en-US" altLang="ja-JP" dirty="0">
              <a:latin typeface="+mn-ea"/>
            </a:endParaRPr>
          </a:p>
          <a:p>
            <a:endParaRPr kumimoji="1" lang="en-US" altLang="ja-JP" dirty="0" smtClean="0"/>
          </a:p>
          <a:p>
            <a:endParaRPr kumimoji="1" lang="ja-JP" altLang="en-US" dirty="0"/>
          </a:p>
        </p:txBody>
      </p:sp>
    </p:spTree>
    <p:extLst>
      <p:ext uri="{BB962C8B-B14F-4D97-AF65-F5344CB8AC3E}">
        <p14:creationId xmlns:p14="http://schemas.microsoft.com/office/powerpoint/2010/main" val="39763554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2000" dirty="0">
                <a:latin typeface="ＤＦＰ太丸ゴシック体"/>
                <a:ea typeface="ＤＦＰ太丸ゴシック体"/>
                <a:cs typeface="ＤＦＰ太丸ゴシック体"/>
              </a:rPr>
              <a:t>Ⅰ</a:t>
            </a:r>
            <a:r>
              <a:rPr lang="en-US" altLang="ja-JP" sz="2000" dirty="0">
                <a:latin typeface="ＤＦＰ太丸ゴシック体"/>
                <a:ea typeface="ＤＦＰ太丸ゴシック体"/>
                <a:cs typeface="ＤＦＰ太丸ゴシック体"/>
              </a:rPr>
              <a:t>.</a:t>
            </a:r>
            <a:r>
              <a:rPr lang="ja-JP" altLang="ja-JP" sz="2000" dirty="0">
                <a:latin typeface="ＤＦＰ太丸ゴシック体"/>
                <a:ea typeface="ＤＦＰ太丸ゴシック体"/>
                <a:cs typeface="ＤＦＰ太丸ゴシック体"/>
              </a:rPr>
              <a:t>日本語教育学会ワーキンググループ（</a:t>
            </a:r>
            <a:r>
              <a:rPr lang="en-US" altLang="ja-JP" sz="2000" dirty="0">
                <a:latin typeface="ＤＦＰ太丸ゴシック体"/>
                <a:ea typeface="ＤＦＰ太丸ゴシック体"/>
                <a:cs typeface="ＤＦＰ太丸ゴシック体"/>
              </a:rPr>
              <a:t>2009</a:t>
            </a:r>
            <a:r>
              <a:rPr lang="ja-JP" altLang="ja-JP" sz="2000" dirty="0">
                <a:latin typeface="ＤＦＰ太丸ゴシック体"/>
                <a:ea typeface="ＤＦＰ太丸ゴシック体"/>
                <a:cs typeface="ＤＦＰ太丸ゴシック体"/>
              </a:rPr>
              <a:t>年</a:t>
            </a:r>
            <a:r>
              <a:rPr lang="en-US" altLang="ja-JP" sz="2000" dirty="0">
                <a:latin typeface="ＤＦＰ太丸ゴシック体"/>
                <a:ea typeface="ＤＦＰ太丸ゴシック体"/>
                <a:cs typeface="ＤＦＰ太丸ゴシック体"/>
              </a:rPr>
              <a:t>~2011</a:t>
            </a:r>
            <a:r>
              <a:rPr lang="ja-JP" altLang="ja-JP" sz="2000" dirty="0">
                <a:latin typeface="ＤＦＰ太丸ゴシック体"/>
                <a:ea typeface="ＤＦＰ太丸ゴシック体"/>
                <a:cs typeface="ＤＦＰ太丸ゴシック体"/>
              </a:rPr>
              <a:t>年度）</a:t>
            </a:r>
            <a:r>
              <a:rPr lang="ja-JP" altLang="ja-JP" sz="3200" dirty="0"/>
              <a:t/>
            </a:r>
            <a:br>
              <a:rPr lang="ja-JP" altLang="ja-JP" sz="3200" dirty="0"/>
            </a:br>
            <a:r>
              <a:rPr lang="ja-JP" altLang="ja-JP" sz="3200" dirty="0"/>
              <a:t>　　　</a:t>
            </a:r>
            <a:endParaRPr lang="ja-JP" altLang="ja-JP" sz="2400" dirty="0"/>
          </a:p>
        </p:txBody>
      </p:sp>
      <p:sp>
        <p:nvSpPr>
          <p:cNvPr id="3" name="サブタイトル 2"/>
          <p:cNvSpPr>
            <a:spLocks noGrp="1"/>
          </p:cNvSpPr>
          <p:nvPr>
            <p:ph type="subTitle" idx="1"/>
          </p:nvPr>
        </p:nvSpPr>
        <p:spPr>
          <a:xfrm>
            <a:off x="715819" y="2309091"/>
            <a:ext cx="7989454" cy="3939229"/>
          </a:xfrm>
        </p:spPr>
        <p:txBody>
          <a:bodyPr>
            <a:normAutofit/>
          </a:bodyPr>
          <a:lstStyle/>
          <a:p>
            <a:pPr algn="l"/>
            <a:r>
              <a:rPr lang="en-US" altLang="ja-JP" sz="2800" dirty="0" smtClean="0"/>
              <a:t>5. </a:t>
            </a:r>
            <a:r>
              <a:rPr lang="ja-JP" altLang="ja-JP" sz="2800" dirty="0" smtClean="0"/>
              <a:t>国家</a:t>
            </a:r>
            <a:r>
              <a:rPr lang="ja-JP" altLang="ja-JP" sz="2800" dirty="0"/>
              <a:t>試験に関する分析と提言 </a:t>
            </a:r>
            <a:endParaRPr lang="en-US" altLang="ja-JP" sz="2800" dirty="0" smtClean="0"/>
          </a:p>
          <a:p>
            <a:pPr algn="l"/>
            <a:endParaRPr lang="en-US" altLang="ja-JP" sz="2800" dirty="0" smtClean="0"/>
          </a:p>
          <a:p>
            <a:pPr algn="l"/>
            <a:r>
              <a:rPr lang="ja-JP" altLang="ja-JP" sz="2800" dirty="0"/>
              <a:t>○</a:t>
            </a:r>
            <a:r>
              <a:rPr lang="en-US" altLang="ja-JP" sz="2800" dirty="0"/>
              <a:t>2012 </a:t>
            </a:r>
            <a:r>
              <a:rPr lang="ja-JP" altLang="ja-JP" sz="2800" dirty="0"/>
              <a:t>年４月 厚生労働省「経済連携協定</a:t>
            </a:r>
            <a:r>
              <a:rPr lang="en-US" altLang="ja-JP" sz="2800" dirty="0"/>
              <a:t>(EPA)</a:t>
            </a:r>
            <a:r>
              <a:rPr lang="ja-JP" altLang="ja-JP" sz="2800" dirty="0"/>
              <a:t>介護福祉士候補者に配慮した国家試験の あり方に関する検討会」において</a:t>
            </a:r>
            <a:r>
              <a:rPr lang="en-US" altLang="ja-JP" sz="2800" dirty="0"/>
              <a:t>WG</a:t>
            </a:r>
            <a:r>
              <a:rPr lang="ja-JP" altLang="ja-JP" sz="2800" dirty="0"/>
              <a:t>メンバーが国家試験の分析結果と改善への意見を発表</a:t>
            </a:r>
          </a:p>
          <a:p>
            <a:endParaRPr kumimoji="1" lang="ja-JP" altLang="en-US" dirty="0"/>
          </a:p>
        </p:txBody>
      </p:sp>
    </p:spTree>
    <p:extLst>
      <p:ext uri="{BB962C8B-B14F-4D97-AF65-F5344CB8AC3E}">
        <p14:creationId xmlns:p14="http://schemas.microsoft.com/office/powerpoint/2010/main" val="22165767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2000" dirty="0">
                <a:latin typeface="ＤＦＰ太丸ゴシック体"/>
                <a:ea typeface="ＤＦＰ太丸ゴシック体"/>
                <a:cs typeface="ＤＦＰ太丸ゴシック体"/>
              </a:rPr>
              <a:t>Ⅰ</a:t>
            </a:r>
            <a:r>
              <a:rPr lang="en-US" altLang="ja-JP" sz="2000" dirty="0">
                <a:latin typeface="ＤＦＰ太丸ゴシック体"/>
                <a:ea typeface="ＤＦＰ太丸ゴシック体"/>
                <a:cs typeface="ＤＦＰ太丸ゴシック体"/>
              </a:rPr>
              <a:t>.</a:t>
            </a:r>
            <a:r>
              <a:rPr lang="ja-JP" altLang="ja-JP" sz="2000" dirty="0">
                <a:latin typeface="ＤＦＰ太丸ゴシック体"/>
                <a:ea typeface="ＤＦＰ太丸ゴシック体"/>
                <a:cs typeface="ＤＦＰ太丸ゴシック体"/>
              </a:rPr>
              <a:t>日本語教育学会ワーキンググループ（</a:t>
            </a:r>
            <a:r>
              <a:rPr lang="en-US" altLang="ja-JP" sz="2000" dirty="0">
                <a:latin typeface="ＤＦＰ太丸ゴシック体"/>
                <a:ea typeface="ＤＦＰ太丸ゴシック体"/>
                <a:cs typeface="ＤＦＰ太丸ゴシック体"/>
              </a:rPr>
              <a:t>2009</a:t>
            </a:r>
            <a:r>
              <a:rPr lang="ja-JP" altLang="ja-JP" sz="2000" dirty="0">
                <a:latin typeface="ＤＦＰ太丸ゴシック体"/>
                <a:ea typeface="ＤＦＰ太丸ゴシック体"/>
                <a:cs typeface="ＤＦＰ太丸ゴシック体"/>
              </a:rPr>
              <a:t>年</a:t>
            </a:r>
            <a:r>
              <a:rPr lang="en-US" altLang="ja-JP" sz="2000" dirty="0">
                <a:latin typeface="ＤＦＰ太丸ゴシック体"/>
                <a:ea typeface="ＤＦＰ太丸ゴシック体"/>
                <a:cs typeface="ＤＦＰ太丸ゴシック体"/>
              </a:rPr>
              <a:t>~2011</a:t>
            </a:r>
            <a:r>
              <a:rPr lang="ja-JP" altLang="ja-JP" sz="2000" dirty="0">
                <a:latin typeface="ＤＦＰ太丸ゴシック体"/>
                <a:ea typeface="ＤＦＰ太丸ゴシック体"/>
                <a:cs typeface="ＤＦＰ太丸ゴシック体"/>
              </a:rPr>
              <a:t>年度）</a:t>
            </a:r>
            <a:r>
              <a:rPr lang="ja-JP" altLang="ja-JP" sz="3200" dirty="0"/>
              <a:t/>
            </a:r>
            <a:br>
              <a:rPr lang="ja-JP" altLang="ja-JP" sz="3200" dirty="0"/>
            </a:br>
            <a:r>
              <a:rPr lang="ja-JP" altLang="ja-JP" sz="3200" dirty="0"/>
              <a:t>　　　</a:t>
            </a:r>
            <a:endParaRPr lang="ja-JP" altLang="ja-JP" sz="2400" dirty="0"/>
          </a:p>
        </p:txBody>
      </p:sp>
      <p:sp>
        <p:nvSpPr>
          <p:cNvPr id="3" name="サブタイトル 2"/>
          <p:cNvSpPr>
            <a:spLocks noGrp="1"/>
          </p:cNvSpPr>
          <p:nvPr>
            <p:ph type="subTitle" idx="1"/>
          </p:nvPr>
        </p:nvSpPr>
        <p:spPr>
          <a:xfrm>
            <a:off x="715819" y="2309091"/>
            <a:ext cx="7989454" cy="3939229"/>
          </a:xfrm>
        </p:spPr>
        <p:txBody>
          <a:bodyPr>
            <a:normAutofit fontScale="92500" lnSpcReduction="20000"/>
          </a:bodyPr>
          <a:lstStyle/>
          <a:p>
            <a:pPr algn="l"/>
            <a:r>
              <a:rPr lang="en-US" altLang="ja-JP" sz="2800" dirty="0" smtClean="0"/>
              <a:t>5. </a:t>
            </a:r>
            <a:r>
              <a:rPr lang="ja-JP" altLang="ja-JP" sz="2800" dirty="0" smtClean="0"/>
              <a:t>国家</a:t>
            </a:r>
            <a:r>
              <a:rPr lang="ja-JP" altLang="ja-JP" sz="2800" dirty="0"/>
              <a:t>試験に関する分析と提言 </a:t>
            </a:r>
            <a:endParaRPr lang="en-US" altLang="ja-JP" sz="2800" dirty="0" smtClean="0"/>
          </a:p>
          <a:p>
            <a:pPr algn="l"/>
            <a:endParaRPr lang="en-US" altLang="ja-JP" sz="2800" dirty="0" smtClean="0"/>
          </a:p>
          <a:p>
            <a:pPr algn="l"/>
            <a:r>
              <a:rPr lang="ja-JP" altLang="ja-JP" sz="2800" dirty="0"/>
              <a:t>○</a:t>
            </a:r>
            <a:r>
              <a:rPr lang="en-US" altLang="ja-JP" sz="2800" dirty="0"/>
              <a:t>2012</a:t>
            </a:r>
            <a:r>
              <a:rPr lang="ja-JP" altLang="ja-JP" sz="2800" dirty="0"/>
              <a:t>年</a:t>
            </a:r>
            <a:r>
              <a:rPr lang="en-US" altLang="ja-JP" sz="2800" dirty="0"/>
              <a:t>6</a:t>
            </a:r>
            <a:r>
              <a:rPr lang="ja-JP" altLang="ja-JP" sz="2800" dirty="0"/>
              <a:t>月厚生労働省『経済連携協定</a:t>
            </a:r>
            <a:r>
              <a:rPr lang="en-US" altLang="ja-JP" sz="2800" dirty="0"/>
              <a:t>(EPA)</a:t>
            </a:r>
            <a:r>
              <a:rPr lang="ja-JP" altLang="ja-JP" sz="2800" dirty="0"/>
              <a:t>介護福祉士候補者に配慮した国家試験のあり方に関する検討会 報告書</a:t>
            </a:r>
            <a:r>
              <a:rPr lang="ja-JP" altLang="ja-JP" sz="2800" dirty="0" smtClean="0"/>
              <a:t>』</a:t>
            </a:r>
            <a:endParaRPr lang="en-US" altLang="ja-JP" sz="2800" dirty="0" smtClean="0"/>
          </a:p>
          <a:p>
            <a:pPr algn="l"/>
            <a:r>
              <a:rPr lang="ja-JP" altLang="en-US" sz="2800" dirty="0" smtClean="0">
                <a:solidFill>
                  <a:srgbClr val="FF6600"/>
                </a:solidFill>
              </a:rPr>
              <a:t>　</a:t>
            </a:r>
            <a:r>
              <a:rPr lang="ja-JP" altLang="ja-JP" sz="2800" dirty="0" smtClean="0">
                <a:solidFill>
                  <a:srgbClr val="FF6600"/>
                </a:solidFill>
              </a:rPr>
              <a:t>総ルビ</a:t>
            </a:r>
            <a:r>
              <a:rPr lang="ja-JP" altLang="ja-JP" sz="2800" dirty="0">
                <a:solidFill>
                  <a:srgbClr val="FF6600"/>
                </a:solidFill>
              </a:rPr>
              <a:t>の問題用紙が準備</a:t>
            </a:r>
            <a:r>
              <a:rPr lang="ja-JP" altLang="ja-JP" sz="2800" dirty="0" smtClean="0">
                <a:solidFill>
                  <a:srgbClr val="FF6600"/>
                </a:solidFill>
              </a:rPr>
              <a:t>され</a:t>
            </a:r>
            <a:r>
              <a:rPr lang="ja-JP" altLang="en-US" sz="2800" dirty="0" smtClean="0">
                <a:solidFill>
                  <a:srgbClr val="FF6600"/>
                </a:solidFill>
              </a:rPr>
              <a:t>選択</a:t>
            </a:r>
            <a:r>
              <a:rPr lang="ja-JP" altLang="ja-JP" sz="2800" dirty="0" smtClean="0">
                <a:solidFill>
                  <a:srgbClr val="FF6600"/>
                </a:solidFill>
              </a:rPr>
              <a:t>可能</a:t>
            </a:r>
            <a:r>
              <a:rPr lang="ja-JP" altLang="ja-JP" sz="2800" dirty="0">
                <a:solidFill>
                  <a:srgbClr val="FF6600"/>
                </a:solidFill>
              </a:rPr>
              <a:t>に</a:t>
            </a:r>
            <a:r>
              <a:rPr lang="ja-JP" altLang="ja-JP" sz="2800" dirty="0" smtClean="0">
                <a:solidFill>
                  <a:srgbClr val="FF6600"/>
                </a:solidFill>
              </a:rPr>
              <a:t>。</a:t>
            </a:r>
            <a:endParaRPr lang="en-US" altLang="ja-JP" sz="2800" dirty="0" smtClean="0">
              <a:solidFill>
                <a:srgbClr val="FF6600"/>
              </a:solidFill>
            </a:endParaRPr>
          </a:p>
          <a:p>
            <a:pPr algn="l"/>
            <a:r>
              <a:rPr lang="ja-JP" altLang="en-US" sz="2800" dirty="0" smtClean="0">
                <a:solidFill>
                  <a:srgbClr val="FF6600"/>
                </a:solidFill>
              </a:rPr>
              <a:t>　</a:t>
            </a:r>
            <a:r>
              <a:rPr lang="ja-JP" altLang="ja-JP" sz="2800" dirty="0" smtClean="0">
                <a:solidFill>
                  <a:srgbClr val="FF6600"/>
                </a:solidFill>
              </a:rPr>
              <a:t>時間</a:t>
            </a:r>
            <a:r>
              <a:rPr lang="ja-JP" altLang="ja-JP" sz="2800" dirty="0">
                <a:solidFill>
                  <a:srgbClr val="FF6600"/>
                </a:solidFill>
              </a:rPr>
              <a:t>延長（</a:t>
            </a:r>
            <a:r>
              <a:rPr lang="en-US" altLang="ja-JP" sz="2800" dirty="0">
                <a:solidFill>
                  <a:srgbClr val="FF6600"/>
                </a:solidFill>
              </a:rPr>
              <a:t>1.5</a:t>
            </a:r>
            <a:r>
              <a:rPr lang="ja-JP" altLang="ja-JP" sz="2800" dirty="0">
                <a:solidFill>
                  <a:srgbClr val="FF6600"/>
                </a:solidFill>
              </a:rPr>
              <a:t>倍）別室受験</a:t>
            </a:r>
            <a:r>
              <a:rPr lang="ja-JP" altLang="ja-JP" sz="2800" dirty="0" smtClean="0">
                <a:solidFill>
                  <a:srgbClr val="FF6600"/>
                </a:solidFill>
              </a:rPr>
              <a:t>。</a:t>
            </a:r>
            <a:endParaRPr lang="en-US" altLang="ja-JP" sz="2800" dirty="0" smtClean="0">
              <a:solidFill>
                <a:srgbClr val="FF6600"/>
              </a:solidFill>
            </a:endParaRPr>
          </a:p>
          <a:p>
            <a:pPr algn="l"/>
            <a:r>
              <a:rPr lang="ja-JP" altLang="en-US" sz="2800" dirty="0" smtClean="0">
                <a:solidFill>
                  <a:srgbClr val="FF6600"/>
                </a:solidFill>
              </a:rPr>
              <a:t>　</a:t>
            </a:r>
            <a:r>
              <a:rPr lang="ja-JP" altLang="ja-JP" sz="2800" dirty="0" smtClean="0">
                <a:solidFill>
                  <a:srgbClr val="FF6600"/>
                </a:solidFill>
              </a:rPr>
              <a:t>日本語</a:t>
            </a:r>
            <a:r>
              <a:rPr lang="ja-JP" altLang="ja-JP" sz="2800" dirty="0">
                <a:solidFill>
                  <a:srgbClr val="FF6600"/>
                </a:solidFill>
              </a:rPr>
              <a:t>表記について助言する専門家を試験</a:t>
            </a:r>
            <a:r>
              <a:rPr lang="ja-JP" altLang="ja-JP" sz="2800" dirty="0" smtClean="0">
                <a:solidFill>
                  <a:srgbClr val="FF6600"/>
                </a:solidFill>
              </a:rPr>
              <a:t>実施機</a:t>
            </a:r>
            <a:r>
              <a:rPr lang="ja-JP" altLang="en-US" sz="2800" dirty="0" smtClean="0">
                <a:solidFill>
                  <a:srgbClr val="FF6600"/>
                </a:solidFill>
              </a:rPr>
              <a:t>　</a:t>
            </a:r>
            <a:endParaRPr lang="en-US" altLang="ja-JP" sz="2800" dirty="0" smtClean="0">
              <a:solidFill>
                <a:srgbClr val="FF6600"/>
              </a:solidFill>
            </a:endParaRPr>
          </a:p>
          <a:p>
            <a:pPr algn="l"/>
            <a:r>
              <a:rPr lang="ja-JP" altLang="ja-JP" sz="2800" dirty="0">
                <a:solidFill>
                  <a:srgbClr val="FF6600"/>
                </a:solidFill>
              </a:rPr>
              <a:t>　</a:t>
            </a:r>
            <a:r>
              <a:rPr lang="ja-JP" altLang="ja-JP" sz="2800" dirty="0" smtClean="0">
                <a:solidFill>
                  <a:srgbClr val="FF6600"/>
                </a:solidFill>
              </a:rPr>
              <a:t>関</a:t>
            </a:r>
            <a:r>
              <a:rPr lang="ja-JP" altLang="ja-JP" sz="2800" dirty="0">
                <a:solidFill>
                  <a:srgbClr val="FF6600"/>
                </a:solidFill>
              </a:rPr>
              <a:t>に配置。</a:t>
            </a:r>
          </a:p>
          <a:p>
            <a:pPr algn="l"/>
            <a:r>
              <a:rPr lang="ja-JP" altLang="ja-JP" sz="2800" dirty="0"/>
              <a:t>　　　</a:t>
            </a:r>
            <a:r>
              <a:rPr lang="en-US" altLang="ja-JP" sz="2800" dirty="0"/>
              <a:t>=&gt;2013</a:t>
            </a:r>
            <a:r>
              <a:rPr lang="ja-JP" altLang="ja-JP" sz="2800" dirty="0"/>
              <a:t>年第</a:t>
            </a:r>
            <a:r>
              <a:rPr lang="en-US" altLang="ja-JP" sz="2800" dirty="0"/>
              <a:t>25</a:t>
            </a:r>
            <a:r>
              <a:rPr lang="ja-JP" altLang="ja-JP" sz="2800" dirty="0"/>
              <a:t>回介護福祉士国家試験から適用</a:t>
            </a:r>
          </a:p>
          <a:p>
            <a:pPr latinLnBrk="1"/>
            <a:r>
              <a:rPr lang="en-US" altLang="ja-JP" sz="2800" dirty="0"/>
              <a:t> </a:t>
            </a:r>
            <a:endParaRPr lang="ja-JP" altLang="ja-JP" sz="2800" dirty="0"/>
          </a:p>
          <a:p>
            <a:endParaRPr kumimoji="1" lang="ja-JP" altLang="en-US" dirty="0"/>
          </a:p>
        </p:txBody>
      </p:sp>
    </p:spTree>
    <p:extLst>
      <p:ext uri="{BB962C8B-B14F-4D97-AF65-F5344CB8AC3E}">
        <p14:creationId xmlns:p14="http://schemas.microsoft.com/office/powerpoint/2010/main" val="355512529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2000" dirty="0">
                <a:latin typeface="ＤＦＰ太丸ゴシック体"/>
                <a:ea typeface="ＤＦＰ太丸ゴシック体"/>
                <a:cs typeface="ＤＦＰ太丸ゴシック体"/>
              </a:rPr>
              <a:t>Ⅰ</a:t>
            </a:r>
            <a:r>
              <a:rPr lang="en-US" altLang="ja-JP" sz="2000" dirty="0">
                <a:latin typeface="ＤＦＰ太丸ゴシック体"/>
                <a:ea typeface="ＤＦＰ太丸ゴシック体"/>
                <a:cs typeface="ＤＦＰ太丸ゴシック体"/>
              </a:rPr>
              <a:t>.</a:t>
            </a:r>
            <a:r>
              <a:rPr lang="ja-JP" altLang="ja-JP" sz="2000" dirty="0">
                <a:latin typeface="ＤＦＰ太丸ゴシック体"/>
                <a:ea typeface="ＤＦＰ太丸ゴシック体"/>
                <a:cs typeface="ＤＦＰ太丸ゴシック体"/>
              </a:rPr>
              <a:t>日本語教育学会ワーキンググループ（</a:t>
            </a:r>
            <a:r>
              <a:rPr lang="en-US" altLang="ja-JP" sz="2000" dirty="0">
                <a:latin typeface="ＤＦＰ太丸ゴシック体"/>
                <a:ea typeface="ＤＦＰ太丸ゴシック体"/>
                <a:cs typeface="ＤＦＰ太丸ゴシック体"/>
              </a:rPr>
              <a:t>2009</a:t>
            </a:r>
            <a:r>
              <a:rPr lang="ja-JP" altLang="ja-JP" sz="2000" dirty="0">
                <a:latin typeface="ＤＦＰ太丸ゴシック体"/>
                <a:ea typeface="ＤＦＰ太丸ゴシック体"/>
                <a:cs typeface="ＤＦＰ太丸ゴシック体"/>
              </a:rPr>
              <a:t>年</a:t>
            </a:r>
            <a:r>
              <a:rPr lang="en-US" altLang="ja-JP" sz="2000" dirty="0">
                <a:latin typeface="ＤＦＰ太丸ゴシック体"/>
                <a:ea typeface="ＤＦＰ太丸ゴシック体"/>
                <a:cs typeface="ＤＦＰ太丸ゴシック体"/>
              </a:rPr>
              <a:t>~2011</a:t>
            </a:r>
            <a:r>
              <a:rPr lang="ja-JP" altLang="ja-JP" sz="2000" dirty="0">
                <a:latin typeface="ＤＦＰ太丸ゴシック体"/>
                <a:ea typeface="ＤＦＰ太丸ゴシック体"/>
                <a:cs typeface="ＤＦＰ太丸ゴシック体"/>
              </a:rPr>
              <a:t>年度）</a:t>
            </a:r>
            <a:r>
              <a:rPr lang="ja-JP" altLang="ja-JP" sz="3200" dirty="0"/>
              <a:t/>
            </a:r>
            <a:br>
              <a:rPr lang="ja-JP" altLang="ja-JP" sz="3200" dirty="0"/>
            </a:br>
            <a:r>
              <a:rPr lang="ja-JP" altLang="ja-JP" sz="3200" dirty="0"/>
              <a:t>　　　</a:t>
            </a:r>
            <a:endParaRPr lang="ja-JP" altLang="ja-JP" sz="2400" dirty="0"/>
          </a:p>
        </p:txBody>
      </p:sp>
      <p:sp>
        <p:nvSpPr>
          <p:cNvPr id="3" name="サブタイトル 2"/>
          <p:cNvSpPr>
            <a:spLocks noGrp="1"/>
          </p:cNvSpPr>
          <p:nvPr>
            <p:ph type="subTitle" idx="1"/>
          </p:nvPr>
        </p:nvSpPr>
        <p:spPr>
          <a:xfrm>
            <a:off x="715819" y="2092636"/>
            <a:ext cx="7989454" cy="3939229"/>
          </a:xfrm>
        </p:spPr>
        <p:txBody>
          <a:bodyPr>
            <a:normAutofit/>
          </a:bodyPr>
          <a:lstStyle/>
          <a:p>
            <a:pPr latinLnBrk="1"/>
            <a:r>
              <a:rPr lang="en-US" altLang="ja-JP" sz="2800" dirty="0"/>
              <a:t>6. </a:t>
            </a:r>
            <a:r>
              <a:rPr lang="ja-JP" altLang="ja-JP" sz="2800" dirty="0"/>
              <a:t>研修：日本語教師への看護・介護分野</a:t>
            </a:r>
            <a:r>
              <a:rPr lang="ja-JP" altLang="ja-JP" sz="2800" dirty="0" smtClean="0"/>
              <a:t>，</a:t>
            </a:r>
            <a:endParaRPr lang="en-US" altLang="ja-JP" sz="2800" dirty="0" smtClean="0"/>
          </a:p>
          <a:p>
            <a:pPr latinLnBrk="1"/>
            <a:r>
              <a:rPr lang="ja-JP" altLang="ja-JP" sz="2800" dirty="0" smtClean="0"/>
              <a:t>受け入れ</a:t>
            </a:r>
            <a:r>
              <a:rPr lang="ja-JP" altLang="ja-JP" sz="2800" dirty="0"/>
              <a:t>施設の方への日本語教育</a:t>
            </a:r>
          </a:p>
          <a:p>
            <a:pPr algn="l"/>
            <a:endParaRPr lang="en-US" altLang="ja-JP" sz="2800" dirty="0" smtClean="0"/>
          </a:p>
          <a:p>
            <a:pPr algn="l" latinLnBrk="1"/>
            <a:r>
              <a:rPr lang="ja-JP" altLang="ja-JP" dirty="0"/>
              <a:t>⑴ 日本語教育関係者に対する介護福祉分野の日本語教育についての啓発的研修。　</a:t>
            </a:r>
          </a:p>
          <a:p>
            <a:pPr algn="l" latinLnBrk="1"/>
            <a:r>
              <a:rPr lang="en-US" altLang="ja-JP" dirty="0"/>
              <a:t>(2) </a:t>
            </a:r>
            <a:r>
              <a:rPr lang="ja-JP" altLang="ja-JP" dirty="0"/>
              <a:t>介護福祉分野の日本語教育専門家の養成のための研修。　</a:t>
            </a:r>
          </a:p>
          <a:p>
            <a:pPr algn="l" latinLnBrk="1"/>
            <a:r>
              <a:rPr lang="en-US" altLang="ja-JP" dirty="0"/>
              <a:t>(3) </a:t>
            </a:r>
            <a:r>
              <a:rPr lang="ja-JP" altLang="ja-JP" dirty="0"/>
              <a:t>外国人介護福祉士候補者 受け入れ施設関係者に対する日本語教育のワークショップの実施。</a:t>
            </a:r>
          </a:p>
          <a:p>
            <a:pPr algn="l" latinLnBrk="1"/>
            <a:r>
              <a:rPr lang="en-US" altLang="ja-JP" dirty="0"/>
              <a:t>(4) </a:t>
            </a:r>
            <a:r>
              <a:rPr lang="ja-JP" altLang="ja-JP" dirty="0"/>
              <a:t>外国人介護福祉士候補者 受け入れ施設関係者の連携推進と日本語教育サポート</a:t>
            </a:r>
            <a:r>
              <a:rPr lang="ja-JP" altLang="ja-JP" dirty="0" smtClean="0"/>
              <a:t>。</a:t>
            </a:r>
            <a:r>
              <a:rPr lang="en-US" altLang="ja-JP" sz="2800" dirty="0"/>
              <a:t> </a:t>
            </a:r>
            <a:endParaRPr lang="ja-JP" altLang="ja-JP" sz="2800" dirty="0"/>
          </a:p>
          <a:p>
            <a:endParaRPr kumimoji="1" lang="ja-JP" altLang="en-US" dirty="0"/>
          </a:p>
        </p:txBody>
      </p:sp>
    </p:spTree>
    <p:extLst>
      <p:ext uri="{BB962C8B-B14F-4D97-AF65-F5344CB8AC3E}">
        <p14:creationId xmlns:p14="http://schemas.microsoft.com/office/powerpoint/2010/main" val="37368995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pPr algn="l"/>
            <a:r>
              <a:rPr lang="en-US" altLang="ja-JP" sz="2000" dirty="0" smtClean="0">
                <a:latin typeface="ＤＦＰ太丸ゴシック体"/>
                <a:ea typeface="ＤＦＰ太丸ゴシック体"/>
                <a:cs typeface="ＤＦＰ太丸ゴシック体"/>
              </a:rPr>
              <a:t>Ⅲ. </a:t>
            </a:r>
            <a:r>
              <a:rPr lang="ja-JP" altLang="ja-JP" sz="2000" dirty="0" smtClean="0">
                <a:latin typeface="ＤＦＰ太丸ゴシック体"/>
                <a:ea typeface="ＤＦＰ太丸ゴシック体"/>
                <a:cs typeface="ＤＦＰ太丸ゴシック体"/>
              </a:rPr>
              <a:t>事前</a:t>
            </a:r>
            <a:r>
              <a:rPr lang="ja-JP" altLang="ja-JP" sz="2000" dirty="0">
                <a:latin typeface="ＤＦＰ太丸ゴシック体"/>
                <a:ea typeface="ＤＦＰ太丸ゴシック体"/>
                <a:cs typeface="ＤＦＰ太丸ゴシック体"/>
              </a:rPr>
              <a:t>研修から施設内での研修</a:t>
            </a:r>
            <a:r>
              <a:rPr lang="ja-JP" altLang="ja-JP" sz="2000" dirty="0" smtClean="0">
                <a:latin typeface="ＤＦＰ太丸ゴシック体"/>
                <a:ea typeface="ＤＦＰ太丸ゴシック体"/>
                <a:cs typeface="ＤＦＰ太丸ゴシック体"/>
              </a:rPr>
              <a:t>、</a:t>
            </a:r>
            <a:r>
              <a:rPr lang="en-US" altLang="ja-JP" sz="2000" dirty="0" smtClean="0">
                <a:latin typeface="ＤＦＰ太丸ゴシック体"/>
                <a:ea typeface="ＤＦＰ太丸ゴシック体"/>
                <a:cs typeface="ＤＦＰ太丸ゴシック体"/>
              </a:rPr>
              <a:t/>
            </a:r>
            <a:br>
              <a:rPr lang="en-US" altLang="ja-JP" sz="2000" dirty="0" smtClean="0">
                <a:latin typeface="ＤＦＰ太丸ゴシック体"/>
                <a:ea typeface="ＤＦＰ太丸ゴシック体"/>
                <a:cs typeface="ＤＦＰ太丸ゴシック体"/>
              </a:rPr>
            </a:br>
            <a:r>
              <a:rPr lang="en-US" altLang="ja-JP" sz="2000" dirty="0">
                <a:latin typeface="ＤＦＰ太丸ゴシック体"/>
                <a:ea typeface="ＤＦＰ太丸ゴシック体"/>
                <a:cs typeface="ＤＦＰ太丸ゴシック体"/>
              </a:rPr>
              <a:t> </a:t>
            </a:r>
            <a:r>
              <a:rPr lang="en-US" altLang="ja-JP" sz="2000" dirty="0" smtClean="0">
                <a:latin typeface="ＤＦＰ太丸ゴシック体"/>
                <a:ea typeface="ＤＦＰ太丸ゴシック体"/>
                <a:cs typeface="ＤＦＰ太丸ゴシック体"/>
              </a:rPr>
              <a:t>            </a:t>
            </a:r>
            <a:r>
              <a:rPr lang="ja-JP" altLang="ja-JP" sz="2000" dirty="0" smtClean="0">
                <a:latin typeface="ＤＦＰ太丸ゴシック体"/>
                <a:ea typeface="ＤＦＰ太丸ゴシック体"/>
                <a:cs typeface="ＤＦＰ太丸ゴシック体"/>
              </a:rPr>
              <a:t>合格後</a:t>
            </a:r>
            <a:r>
              <a:rPr lang="ja-JP" altLang="ja-JP" sz="2000" dirty="0">
                <a:latin typeface="ＤＦＰ太丸ゴシック体"/>
                <a:ea typeface="ＤＦＰ太丸ゴシック体"/>
                <a:cs typeface="ＤＦＰ太丸ゴシック体"/>
              </a:rPr>
              <a:t>の研修の「アーティキュレーション」</a:t>
            </a:r>
            <a:br>
              <a:rPr lang="ja-JP" altLang="ja-JP" sz="2000" dirty="0">
                <a:latin typeface="ＤＦＰ太丸ゴシック体"/>
                <a:ea typeface="ＤＦＰ太丸ゴシック体"/>
                <a:cs typeface="ＤＦＰ太丸ゴシック体"/>
              </a:rPr>
            </a:br>
            <a:r>
              <a:rPr lang="ja-JP" altLang="ja-JP" sz="2000" dirty="0">
                <a:latin typeface="ＤＦＰ太丸ゴシック体"/>
                <a:ea typeface="ＤＦＰ太丸ゴシック体"/>
                <a:cs typeface="ＤＦＰ太丸ゴシック体"/>
              </a:rPr>
              <a:t>　　　　　　〜自律学習をどう促すか〜</a:t>
            </a:r>
          </a:p>
        </p:txBody>
      </p:sp>
      <p:sp>
        <p:nvSpPr>
          <p:cNvPr id="3" name="サブタイトル 2"/>
          <p:cNvSpPr>
            <a:spLocks noGrp="1"/>
          </p:cNvSpPr>
          <p:nvPr>
            <p:ph type="subTitle" idx="1"/>
          </p:nvPr>
        </p:nvSpPr>
        <p:spPr>
          <a:xfrm>
            <a:off x="544944" y="3073654"/>
            <a:ext cx="8160329" cy="2958211"/>
          </a:xfrm>
        </p:spPr>
        <p:txBody>
          <a:bodyPr>
            <a:normAutofit/>
          </a:bodyPr>
          <a:lstStyle/>
          <a:p>
            <a:pPr lvl="0" algn="l"/>
            <a:r>
              <a:rPr lang="ja-JP" altLang="ja-JP" dirty="0" smtClean="0"/>
              <a:t>日本語</a:t>
            </a:r>
            <a:r>
              <a:rPr lang="ja-JP" altLang="ja-JP" dirty="0"/>
              <a:t>研修制度（インドネシア</a:t>
            </a:r>
            <a:r>
              <a:rPr lang="en-US" altLang="ja-JP" dirty="0"/>
              <a:t>, </a:t>
            </a:r>
            <a:r>
              <a:rPr lang="ja-JP" altLang="ja-JP" dirty="0"/>
              <a:t>フィリピン）（ベトナムは本国で１年）（他国・他分野へも拡大検討中）</a:t>
            </a:r>
          </a:p>
          <a:p>
            <a:pPr lvl="0" algn="l"/>
            <a:r>
              <a:rPr lang="ja-JP" altLang="ja-JP" dirty="0"/>
              <a:t>訪日前日本語研修（６ヶ月，国際交流基金）</a:t>
            </a:r>
          </a:p>
          <a:p>
            <a:pPr lvl="0" algn="l"/>
            <a:r>
              <a:rPr lang="ja-JP" altLang="ja-JP" dirty="0"/>
              <a:t>訪日後研修（６ヶ月，原則上毎年変わる。ベトナムは本国で）</a:t>
            </a:r>
          </a:p>
          <a:p>
            <a:pPr lvl="0" algn="l"/>
            <a:r>
              <a:rPr lang="ja-JP" altLang="ja-JP" dirty="0"/>
              <a:t>施設配属後の研修（３年＋）（</a:t>
            </a:r>
            <a:r>
              <a:rPr lang="en-US" altLang="ja-JP" dirty="0"/>
              <a:t>JICWELS</a:t>
            </a:r>
            <a:r>
              <a:rPr lang="ja-JP" altLang="ja-JP" dirty="0"/>
              <a:t>の指導はあるが、施設によりまちまち）</a:t>
            </a:r>
          </a:p>
          <a:p>
            <a:r>
              <a:rPr lang="en-US" altLang="ja-JP" dirty="0"/>
              <a:t> </a:t>
            </a:r>
            <a:endParaRPr lang="ja-JP" altLang="ja-JP" dirty="0"/>
          </a:p>
          <a:p>
            <a:r>
              <a:rPr lang="ja-JP" altLang="ja-JP" dirty="0"/>
              <a:t>３つのアーティキュレーションと「ロードマップ」は？</a:t>
            </a:r>
          </a:p>
        </p:txBody>
      </p:sp>
    </p:spTree>
    <p:extLst>
      <p:ext uri="{BB962C8B-B14F-4D97-AF65-F5344CB8AC3E}">
        <p14:creationId xmlns:p14="http://schemas.microsoft.com/office/powerpoint/2010/main" val="399228921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pPr algn="l"/>
            <a:r>
              <a:rPr lang="en-US" altLang="ja-JP" sz="2000" dirty="0" smtClean="0">
                <a:latin typeface="ＤＦＰ太丸ゴシック体"/>
                <a:ea typeface="ＤＦＰ太丸ゴシック体"/>
                <a:cs typeface="ＤＦＰ太丸ゴシック体"/>
              </a:rPr>
              <a:t>Ⅲ. </a:t>
            </a:r>
            <a:r>
              <a:rPr lang="ja-JP" altLang="ja-JP" sz="2000" dirty="0" smtClean="0">
                <a:latin typeface="ＤＦＰ太丸ゴシック体"/>
                <a:ea typeface="ＤＦＰ太丸ゴシック体"/>
                <a:cs typeface="ＤＦＰ太丸ゴシック体"/>
              </a:rPr>
              <a:t>事前</a:t>
            </a:r>
            <a:r>
              <a:rPr lang="ja-JP" altLang="ja-JP" sz="2000" dirty="0">
                <a:latin typeface="ＤＦＰ太丸ゴシック体"/>
                <a:ea typeface="ＤＦＰ太丸ゴシック体"/>
                <a:cs typeface="ＤＦＰ太丸ゴシック体"/>
              </a:rPr>
              <a:t>研修から施設内での研修</a:t>
            </a:r>
            <a:r>
              <a:rPr lang="ja-JP" altLang="ja-JP" sz="2000" dirty="0" smtClean="0">
                <a:latin typeface="ＤＦＰ太丸ゴシック体"/>
                <a:ea typeface="ＤＦＰ太丸ゴシック体"/>
                <a:cs typeface="ＤＦＰ太丸ゴシック体"/>
              </a:rPr>
              <a:t>、</a:t>
            </a:r>
            <a:r>
              <a:rPr lang="en-US" altLang="ja-JP" sz="2000" dirty="0" smtClean="0">
                <a:latin typeface="ＤＦＰ太丸ゴシック体"/>
                <a:ea typeface="ＤＦＰ太丸ゴシック体"/>
                <a:cs typeface="ＤＦＰ太丸ゴシック体"/>
              </a:rPr>
              <a:t/>
            </a:r>
            <a:br>
              <a:rPr lang="en-US" altLang="ja-JP" sz="2000" dirty="0" smtClean="0">
                <a:latin typeface="ＤＦＰ太丸ゴシック体"/>
                <a:ea typeface="ＤＦＰ太丸ゴシック体"/>
                <a:cs typeface="ＤＦＰ太丸ゴシック体"/>
              </a:rPr>
            </a:br>
            <a:r>
              <a:rPr lang="en-US" altLang="ja-JP" sz="2000" dirty="0">
                <a:latin typeface="ＤＦＰ太丸ゴシック体"/>
                <a:ea typeface="ＤＦＰ太丸ゴシック体"/>
                <a:cs typeface="ＤＦＰ太丸ゴシック体"/>
              </a:rPr>
              <a:t> </a:t>
            </a:r>
            <a:r>
              <a:rPr lang="en-US" altLang="ja-JP" sz="2000" dirty="0" smtClean="0">
                <a:latin typeface="ＤＦＰ太丸ゴシック体"/>
                <a:ea typeface="ＤＦＰ太丸ゴシック体"/>
                <a:cs typeface="ＤＦＰ太丸ゴシック体"/>
              </a:rPr>
              <a:t>            </a:t>
            </a:r>
            <a:r>
              <a:rPr lang="ja-JP" altLang="ja-JP" sz="2000" dirty="0" smtClean="0">
                <a:latin typeface="ＤＦＰ太丸ゴシック体"/>
                <a:ea typeface="ＤＦＰ太丸ゴシック体"/>
                <a:cs typeface="ＤＦＰ太丸ゴシック体"/>
              </a:rPr>
              <a:t>合格後</a:t>
            </a:r>
            <a:r>
              <a:rPr lang="ja-JP" altLang="ja-JP" sz="2000" dirty="0">
                <a:latin typeface="ＤＦＰ太丸ゴシック体"/>
                <a:ea typeface="ＤＦＰ太丸ゴシック体"/>
                <a:cs typeface="ＤＦＰ太丸ゴシック体"/>
              </a:rPr>
              <a:t>の研修の「アーティキュレーション」</a:t>
            </a:r>
            <a:br>
              <a:rPr lang="ja-JP" altLang="ja-JP" sz="2000" dirty="0">
                <a:latin typeface="ＤＦＰ太丸ゴシック体"/>
                <a:ea typeface="ＤＦＰ太丸ゴシック体"/>
                <a:cs typeface="ＤＦＰ太丸ゴシック体"/>
              </a:rPr>
            </a:br>
            <a:r>
              <a:rPr lang="ja-JP" altLang="ja-JP" sz="2000" dirty="0">
                <a:latin typeface="ＤＦＰ太丸ゴシック体"/>
                <a:ea typeface="ＤＦＰ太丸ゴシック体"/>
                <a:cs typeface="ＤＦＰ太丸ゴシック体"/>
              </a:rPr>
              <a:t>　　　　　　〜自律学習をどう促すか〜</a:t>
            </a:r>
          </a:p>
        </p:txBody>
      </p:sp>
      <p:sp>
        <p:nvSpPr>
          <p:cNvPr id="3" name="サブタイトル 2"/>
          <p:cNvSpPr>
            <a:spLocks noGrp="1"/>
          </p:cNvSpPr>
          <p:nvPr>
            <p:ph type="subTitle" idx="1"/>
          </p:nvPr>
        </p:nvSpPr>
        <p:spPr>
          <a:xfrm>
            <a:off x="544944" y="3073654"/>
            <a:ext cx="8160329" cy="2958211"/>
          </a:xfrm>
        </p:spPr>
        <p:txBody>
          <a:bodyPr>
            <a:normAutofit/>
          </a:bodyPr>
          <a:lstStyle/>
          <a:p>
            <a:r>
              <a:rPr lang="ja-JP" altLang="ja-JP" dirty="0"/>
              <a:t>「自律学習支援」のために訪日前研修で何が可能か考えてみましょう。（資料２参照</a:t>
            </a:r>
            <a:r>
              <a:rPr lang="ja-JP" altLang="ja-JP" dirty="0" smtClean="0"/>
              <a:t>）</a:t>
            </a:r>
            <a:endParaRPr lang="en-US" altLang="ja-JP" dirty="0" smtClean="0"/>
          </a:p>
          <a:p>
            <a:endParaRPr lang="en-US" altLang="ja-JP" dirty="0"/>
          </a:p>
          <a:p>
            <a:endParaRPr lang="ja-JP" altLang="ja-JP" dirty="0"/>
          </a:p>
        </p:txBody>
      </p:sp>
    </p:spTree>
    <p:extLst>
      <p:ext uri="{BB962C8B-B14F-4D97-AF65-F5344CB8AC3E}">
        <p14:creationId xmlns:p14="http://schemas.microsoft.com/office/powerpoint/2010/main" val="2230928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pPr algn="l"/>
            <a:r>
              <a:rPr lang="en-US" altLang="ja-JP" sz="2000" dirty="0" smtClean="0">
                <a:latin typeface="ＤＦＰ太丸ゴシック体"/>
                <a:ea typeface="ＤＦＰ太丸ゴシック体"/>
                <a:cs typeface="ＤＦＰ太丸ゴシック体"/>
              </a:rPr>
              <a:t>Ⅲ. </a:t>
            </a:r>
            <a:r>
              <a:rPr lang="ja-JP" altLang="ja-JP" sz="2000" dirty="0" smtClean="0">
                <a:latin typeface="ＤＦＰ太丸ゴシック体"/>
                <a:ea typeface="ＤＦＰ太丸ゴシック体"/>
                <a:cs typeface="ＤＦＰ太丸ゴシック体"/>
              </a:rPr>
              <a:t>事前</a:t>
            </a:r>
            <a:r>
              <a:rPr lang="ja-JP" altLang="ja-JP" sz="2000" dirty="0">
                <a:latin typeface="ＤＦＰ太丸ゴシック体"/>
                <a:ea typeface="ＤＦＰ太丸ゴシック体"/>
                <a:cs typeface="ＤＦＰ太丸ゴシック体"/>
              </a:rPr>
              <a:t>研修から施設内での研修</a:t>
            </a:r>
            <a:r>
              <a:rPr lang="ja-JP" altLang="ja-JP" sz="2000" dirty="0" smtClean="0">
                <a:latin typeface="ＤＦＰ太丸ゴシック体"/>
                <a:ea typeface="ＤＦＰ太丸ゴシック体"/>
                <a:cs typeface="ＤＦＰ太丸ゴシック体"/>
              </a:rPr>
              <a:t>、</a:t>
            </a:r>
            <a:r>
              <a:rPr lang="en-US" altLang="ja-JP" sz="2000" dirty="0" smtClean="0">
                <a:latin typeface="ＤＦＰ太丸ゴシック体"/>
                <a:ea typeface="ＤＦＰ太丸ゴシック体"/>
                <a:cs typeface="ＤＦＰ太丸ゴシック体"/>
              </a:rPr>
              <a:t/>
            </a:r>
            <a:br>
              <a:rPr lang="en-US" altLang="ja-JP" sz="2000" dirty="0" smtClean="0">
                <a:latin typeface="ＤＦＰ太丸ゴシック体"/>
                <a:ea typeface="ＤＦＰ太丸ゴシック体"/>
                <a:cs typeface="ＤＦＰ太丸ゴシック体"/>
              </a:rPr>
            </a:br>
            <a:r>
              <a:rPr lang="en-US" altLang="ja-JP" sz="2000" dirty="0">
                <a:latin typeface="ＤＦＰ太丸ゴシック体"/>
                <a:ea typeface="ＤＦＰ太丸ゴシック体"/>
                <a:cs typeface="ＤＦＰ太丸ゴシック体"/>
              </a:rPr>
              <a:t> </a:t>
            </a:r>
            <a:r>
              <a:rPr lang="en-US" altLang="ja-JP" sz="2000" dirty="0" smtClean="0">
                <a:latin typeface="ＤＦＰ太丸ゴシック体"/>
                <a:ea typeface="ＤＦＰ太丸ゴシック体"/>
                <a:cs typeface="ＤＦＰ太丸ゴシック体"/>
              </a:rPr>
              <a:t>            </a:t>
            </a:r>
            <a:r>
              <a:rPr lang="ja-JP" altLang="ja-JP" sz="2000" dirty="0" smtClean="0">
                <a:latin typeface="ＤＦＰ太丸ゴシック体"/>
                <a:ea typeface="ＤＦＰ太丸ゴシック体"/>
                <a:cs typeface="ＤＦＰ太丸ゴシック体"/>
              </a:rPr>
              <a:t>合格後</a:t>
            </a:r>
            <a:r>
              <a:rPr lang="ja-JP" altLang="ja-JP" sz="2000" dirty="0">
                <a:latin typeface="ＤＦＰ太丸ゴシック体"/>
                <a:ea typeface="ＤＦＰ太丸ゴシック体"/>
                <a:cs typeface="ＤＦＰ太丸ゴシック体"/>
              </a:rPr>
              <a:t>の研修の「アーティキュレーション」</a:t>
            </a:r>
            <a:br>
              <a:rPr lang="ja-JP" altLang="ja-JP" sz="2000" dirty="0">
                <a:latin typeface="ＤＦＰ太丸ゴシック体"/>
                <a:ea typeface="ＤＦＰ太丸ゴシック体"/>
                <a:cs typeface="ＤＦＰ太丸ゴシック体"/>
              </a:rPr>
            </a:br>
            <a:r>
              <a:rPr lang="ja-JP" altLang="ja-JP" sz="2000" dirty="0">
                <a:latin typeface="ＤＦＰ太丸ゴシック体"/>
                <a:ea typeface="ＤＦＰ太丸ゴシック体"/>
                <a:cs typeface="ＤＦＰ太丸ゴシック体"/>
              </a:rPr>
              <a:t>　　　　　　〜自律学習をどう促すか〜</a:t>
            </a:r>
          </a:p>
        </p:txBody>
      </p:sp>
      <p:sp>
        <p:nvSpPr>
          <p:cNvPr id="3" name="サブタイトル 2"/>
          <p:cNvSpPr>
            <a:spLocks noGrp="1"/>
          </p:cNvSpPr>
          <p:nvPr>
            <p:ph type="subTitle" idx="1"/>
          </p:nvPr>
        </p:nvSpPr>
        <p:spPr>
          <a:xfrm>
            <a:off x="544944" y="3073654"/>
            <a:ext cx="8160329" cy="2958211"/>
          </a:xfrm>
        </p:spPr>
        <p:txBody>
          <a:bodyPr>
            <a:normAutofit/>
          </a:bodyPr>
          <a:lstStyle/>
          <a:p>
            <a:r>
              <a:rPr lang="ja-JP" altLang="ja-JP" dirty="0"/>
              <a:t>「自律学習支援」のために訪日前研修で何が可能か考えてみましょう。（資料２参照</a:t>
            </a:r>
            <a:r>
              <a:rPr lang="ja-JP" altLang="ja-JP" dirty="0" smtClean="0"/>
              <a:t>）</a:t>
            </a:r>
            <a:endParaRPr lang="en-US" altLang="ja-JP" dirty="0" smtClean="0"/>
          </a:p>
          <a:p>
            <a:endParaRPr lang="en-US" altLang="ja-JP" dirty="0"/>
          </a:p>
          <a:p>
            <a:endParaRPr lang="ja-JP" altLang="ja-JP" dirty="0"/>
          </a:p>
        </p:txBody>
      </p:sp>
      <p:pic>
        <p:nvPicPr>
          <p:cNvPr id="4" name="図 3" descr="スクリーンショット 2013-07-13 12.25.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381000"/>
            <a:ext cx="8788400" cy="6083300"/>
          </a:xfrm>
          <a:prstGeom prst="rect">
            <a:avLst/>
          </a:prstGeom>
        </p:spPr>
      </p:pic>
    </p:spTree>
    <p:extLst>
      <p:ext uri="{BB962C8B-B14F-4D97-AF65-F5344CB8AC3E}">
        <p14:creationId xmlns:p14="http://schemas.microsoft.com/office/powerpoint/2010/main" val="2429533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pPr algn="l"/>
            <a:r>
              <a:rPr lang="en-US" altLang="ja-JP" sz="2000" dirty="0" smtClean="0">
                <a:latin typeface="ＤＦＰ太丸ゴシック体"/>
                <a:ea typeface="ＤＦＰ太丸ゴシック体"/>
                <a:cs typeface="ＤＦＰ太丸ゴシック体"/>
              </a:rPr>
              <a:t>Ⅲ. </a:t>
            </a:r>
            <a:r>
              <a:rPr lang="ja-JP" altLang="ja-JP" sz="2000" dirty="0" smtClean="0">
                <a:latin typeface="ＤＦＰ太丸ゴシック体"/>
                <a:ea typeface="ＤＦＰ太丸ゴシック体"/>
                <a:cs typeface="ＤＦＰ太丸ゴシック体"/>
              </a:rPr>
              <a:t>事前</a:t>
            </a:r>
            <a:r>
              <a:rPr lang="ja-JP" altLang="ja-JP" sz="2000" dirty="0">
                <a:latin typeface="ＤＦＰ太丸ゴシック体"/>
                <a:ea typeface="ＤＦＰ太丸ゴシック体"/>
                <a:cs typeface="ＤＦＰ太丸ゴシック体"/>
              </a:rPr>
              <a:t>研修から施設内での研修</a:t>
            </a:r>
            <a:r>
              <a:rPr lang="ja-JP" altLang="ja-JP" sz="2000" dirty="0" smtClean="0">
                <a:latin typeface="ＤＦＰ太丸ゴシック体"/>
                <a:ea typeface="ＤＦＰ太丸ゴシック体"/>
                <a:cs typeface="ＤＦＰ太丸ゴシック体"/>
              </a:rPr>
              <a:t>、</a:t>
            </a:r>
            <a:r>
              <a:rPr lang="en-US" altLang="ja-JP" sz="2000" dirty="0" smtClean="0">
                <a:latin typeface="ＤＦＰ太丸ゴシック体"/>
                <a:ea typeface="ＤＦＰ太丸ゴシック体"/>
                <a:cs typeface="ＤＦＰ太丸ゴシック体"/>
              </a:rPr>
              <a:t/>
            </a:r>
            <a:br>
              <a:rPr lang="en-US" altLang="ja-JP" sz="2000" dirty="0" smtClean="0">
                <a:latin typeface="ＤＦＰ太丸ゴシック体"/>
                <a:ea typeface="ＤＦＰ太丸ゴシック体"/>
                <a:cs typeface="ＤＦＰ太丸ゴシック体"/>
              </a:rPr>
            </a:br>
            <a:r>
              <a:rPr lang="en-US" altLang="ja-JP" sz="2000" dirty="0">
                <a:latin typeface="ＤＦＰ太丸ゴシック体"/>
                <a:ea typeface="ＤＦＰ太丸ゴシック体"/>
                <a:cs typeface="ＤＦＰ太丸ゴシック体"/>
              </a:rPr>
              <a:t> </a:t>
            </a:r>
            <a:r>
              <a:rPr lang="en-US" altLang="ja-JP" sz="2000" dirty="0" smtClean="0">
                <a:latin typeface="ＤＦＰ太丸ゴシック体"/>
                <a:ea typeface="ＤＦＰ太丸ゴシック体"/>
                <a:cs typeface="ＤＦＰ太丸ゴシック体"/>
              </a:rPr>
              <a:t>            </a:t>
            </a:r>
            <a:r>
              <a:rPr lang="ja-JP" altLang="ja-JP" sz="2000" dirty="0" smtClean="0">
                <a:latin typeface="ＤＦＰ太丸ゴシック体"/>
                <a:ea typeface="ＤＦＰ太丸ゴシック体"/>
                <a:cs typeface="ＤＦＰ太丸ゴシック体"/>
              </a:rPr>
              <a:t>合格後</a:t>
            </a:r>
            <a:r>
              <a:rPr lang="ja-JP" altLang="ja-JP" sz="2000" dirty="0">
                <a:latin typeface="ＤＦＰ太丸ゴシック体"/>
                <a:ea typeface="ＤＦＰ太丸ゴシック体"/>
                <a:cs typeface="ＤＦＰ太丸ゴシック体"/>
              </a:rPr>
              <a:t>の研修の「</a:t>
            </a:r>
            <a:r>
              <a:rPr lang="ja-JP" altLang="ja-JP" sz="2000" dirty="0" smtClean="0">
                <a:latin typeface="ＤＦＰ太丸ゴシック体"/>
                <a:ea typeface="ＤＦＰ太丸ゴシック体"/>
                <a:cs typeface="ＤＦＰ太丸ゴシック体"/>
              </a:rPr>
              <a:t>アーティキュレーション</a:t>
            </a:r>
            <a:r>
              <a:rPr lang="ja-JP" altLang="ja-JP" sz="2000" dirty="0">
                <a:latin typeface="ＤＦＰ太丸ゴシック体"/>
                <a:ea typeface="ＤＦＰ太丸ゴシック体"/>
                <a:cs typeface="ＤＦＰ太丸ゴシック体"/>
              </a:rPr>
              <a:t>」</a:t>
            </a:r>
            <a:br>
              <a:rPr lang="ja-JP" altLang="ja-JP" sz="2000" dirty="0">
                <a:latin typeface="ＤＦＰ太丸ゴシック体"/>
                <a:ea typeface="ＤＦＰ太丸ゴシック体"/>
                <a:cs typeface="ＤＦＰ太丸ゴシック体"/>
              </a:rPr>
            </a:br>
            <a:r>
              <a:rPr lang="ja-JP" altLang="ja-JP" sz="2000" dirty="0">
                <a:latin typeface="ＤＦＰ太丸ゴシック体"/>
                <a:ea typeface="ＤＦＰ太丸ゴシック体"/>
                <a:cs typeface="ＤＦＰ太丸ゴシック体"/>
              </a:rPr>
              <a:t>　　　　　　〜自律学習をどう促すか〜</a:t>
            </a:r>
          </a:p>
        </p:txBody>
      </p:sp>
      <p:sp>
        <p:nvSpPr>
          <p:cNvPr id="3" name="サブタイトル 2"/>
          <p:cNvSpPr>
            <a:spLocks noGrp="1"/>
          </p:cNvSpPr>
          <p:nvPr>
            <p:ph type="subTitle" idx="1"/>
          </p:nvPr>
        </p:nvSpPr>
        <p:spPr>
          <a:xfrm>
            <a:off x="544944" y="2554165"/>
            <a:ext cx="8160329" cy="3607573"/>
          </a:xfrm>
        </p:spPr>
        <p:txBody>
          <a:bodyPr>
            <a:normAutofit fontScale="92500" lnSpcReduction="20000"/>
          </a:bodyPr>
          <a:lstStyle/>
          <a:p>
            <a:r>
              <a:rPr lang="ja-JP" altLang="ja-JP" dirty="0">
                <a:solidFill>
                  <a:srgbClr val="FF0000"/>
                </a:solidFill>
              </a:rPr>
              <a:t>「自律学習支援」の</a:t>
            </a:r>
            <a:r>
              <a:rPr lang="ja-JP" altLang="ja-JP" dirty="0" smtClean="0">
                <a:solidFill>
                  <a:srgbClr val="FF0000"/>
                </a:solidFill>
              </a:rPr>
              <a:t>ため</a:t>
            </a:r>
            <a:r>
              <a:rPr lang="ja-JP" altLang="en-US" dirty="0" smtClean="0">
                <a:solidFill>
                  <a:srgbClr val="FF0000"/>
                </a:solidFill>
              </a:rPr>
              <a:t>の現在行われている工夫</a:t>
            </a:r>
            <a:endParaRPr lang="en-US" altLang="ja-JP" dirty="0" smtClean="0">
              <a:solidFill>
                <a:srgbClr val="FF0000"/>
              </a:solidFill>
            </a:endParaRPr>
          </a:p>
          <a:p>
            <a:endParaRPr lang="en-US" altLang="ja-JP" dirty="0" smtClean="0"/>
          </a:p>
          <a:p>
            <a:pPr algn="l"/>
            <a:r>
              <a:rPr lang="ja-JP" altLang="ja-JP" dirty="0"/>
              <a:t>・候補者自身の日本語能力について、振り返る。</a:t>
            </a:r>
          </a:p>
          <a:p>
            <a:pPr algn="l"/>
            <a:r>
              <a:rPr lang="ja-JP" altLang="ja-JP" dirty="0"/>
              <a:t>・「振り返りシート」を用い、学習内容と自分の習得状況について</a:t>
            </a:r>
            <a:r>
              <a:rPr lang="ja-JP" altLang="ja-JP" dirty="0" smtClean="0"/>
              <a:t>、</a:t>
            </a:r>
            <a:endParaRPr lang="en-US" altLang="ja-JP" dirty="0" smtClean="0"/>
          </a:p>
          <a:p>
            <a:pPr algn="l"/>
            <a:r>
              <a:rPr lang="ja-JP" altLang="ja-JP" dirty="0"/>
              <a:t>　</a:t>
            </a:r>
            <a:r>
              <a:rPr lang="ja-JP" altLang="ja-JP" dirty="0" smtClean="0"/>
              <a:t>定期的</a:t>
            </a:r>
            <a:r>
              <a:rPr lang="ja-JP" altLang="ja-JP" dirty="0"/>
              <a:t>に振り返る。</a:t>
            </a:r>
          </a:p>
          <a:p>
            <a:pPr algn="l"/>
            <a:r>
              <a:rPr lang="ja-JP" altLang="ja-JP" dirty="0"/>
              <a:t>・学習の成果物を「ポートフォリオ」として整理し、記録を残す姿勢を</a:t>
            </a:r>
            <a:r>
              <a:rPr lang="ja-JP" altLang="ja-JP" dirty="0" smtClean="0"/>
              <a:t>養</a:t>
            </a:r>
            <a:endParaRPr lang="en-US" altLang="ja-JP" dirty="0" smtClean="0"/>
          </a:p>
          <a:p>
            <a:pPr algn="l"/>
            <a:r>
              <a:rPr lang="ja-JP" altLang="ja-JP" dirty="0"/>
              <a:t>　</a:t>
            </a:r>
            <a:r>
              <a:rPr lang="ja-JP" altLang="en-US" dirty="0" smtClean="0"/>
              <a:t>　</a:t>
            </a:r>
            <a:r>
              <a:rPr lang="ja-JP" altLang="ja-JP" dirty="0" smtClean="0"/>
              <a:t>うと</a:t>
            </a:r>
            <a:r>
              <a:rPr lang="ja-JP" altLang="ja-JP" dirty="0"/>
              <a:t>ともに、教師が候補者の学習状況を知る手がかりとする。</a:t>
            </a:r>
          </a:p>
          <a:p>
            <a:pPr algn="l"/>
            <a:r>
              <a:rPr lang="ja-JP" altLang="ja-JP" dirty="0"/>
              <a:t>・基本的な予習・復習のやり方について学ぶ。</a:t>
            </a:r>
          </a:p>
          <a:p>
            <a:pPr algn="l"/>
            <a:r>
              <a:rPr lang="ja-JP" altLang="ja-JP" dirty="0"/>
              <a:t>・辞書を用い、わからない言葉を自主的に調べる方法を学ぶ。</a:t>
            </a:r>
          </a:p>
          <a:p>
            <a:pPr algn="l"/>
            <a:r>
              <a:rPr lang="ja-JP" altLang="ja-JP" dirty="0"/>
              <a:t>・効果的な学習方法、学習スタイルについて、情報交換する。</a:t>
            </a:r>
          </a:p>
          <a:p>
            <a:pPr algn="l"/>
            <a:r>
              <a:rPr lang="ja-JP" altLang="ja-JP" dirty="0"/>
              <a:t>・学習が遅れている者に対しては、状況に応じて個別に学習相談を行う。</a:t>
            </a:r>
          </a:p>
          <a:p>
            <a:pPr algn="l"/>
            <a:r>
              <a:rPr lang="ja-JP" altLang="ja-JP" dirty="0"/>
              <a:t>・自己目標と、自分の学習計画を立てるシミュレーションを行う。</a:t>
            </a:r>
          </a:p>
          <a:p>
            <a:pPr algn="l"/>
            <a:r>
              <a:rPr lang="ja-JP" altLang="ja-JP" dirty="0"/>
              <a:t>・研修終了後、国内研修までの期間の学習計画を立てる。</a:t>
            </a:r>
          </a:p>
          <a:p>
            <a:endParaRPr lang="en-US" altLang="ja-JP" dirty="0" smtClean="0"/>
          </a:p>
          <a:p>
            <a:endParaRPr lang="en-US" altLang="ja-JP" dirty="0"/>
          </a:p>
          <a:p>
            <a:endParaRPr lang="en-US" altLang="ja-JP" dirty="0" smtClean="0"/>
          </a:p>
          <a:p>
            <a:endParaRPr lang="en-US" altLang="ja-JP" dirty="0"/>
          </a:p>
          <a:p>
            <a:endParaRPr lang="ja-JP" altLang="ja-JP" dirty="0"/>
          </a:p>
        </p:txBody>
      </p:sp>
    </p:spTree>
    <p:extLst>
      <p:ext uri="{BB962C8B-B14F-4D97-AF65-F5344CB8AC3E}">
        <p14:creationId xmlns:p14="http://schemas.microsoft.com/office/powerpoint/2010/main" val="34349896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pPr algn="l"/>
            <a:r>
              <a:rPr lang="en-US" altLang="ja-JP" sz="2000" dirty="0" smtClean="0">
                <a:latin typeface="ＤＦＰ太丸ゴシック体"/>
                <a:ea typeface="ＤＦＰ太丸ゴシック体"/>
                <a:cs typeface="ＤＦＰ太丸ゴシック体"/>
              </a:rPr>
              <a:t>Ⅲ. </a:t>
            </a:r>
            <a:r>
              <a:rPr lang="ja-JP" altLang="ja-JP" sz="2000" dirty="0" smtClean="0">
                <a:latin typeface="ＤＦＰ太丸ゴシック体"/>
                <a:ea typeface="ＤＦＰ太丸ゴシック体"/>
                <a:cs typeface="ＤＦＰ太丸ゴシック体"/>
              </a:rPr>
              <a:t>事前</a:t>
            </a:r>
            <a:r>
              <a:rPr lang="ja-JP" altLang="ja-JP" sz="2000" dirty="0">
                <a:latin typeface="ＤＦＰ太丸ゴシック体"/>
                <a:ea typeface="ＤＦＰ太丸ゴシック体"/>
                <a:cs typeface="ＤＦＰ太丸ゴシック体"/>
              </a:rPr>
              <a:t>研修から施設内での研修</a:t>
            </a:r>
            <a:r>
              <a:rPr lang="ja-JP" altLang="ja-JP" sz="2000" dirty="0" smtClean="0">
                <a:latin typeface="ＤＦＰ太丸ゴシック体"/>
                <a:ea typeface="ＤＦＰ太丸ゴシック体"/>
                <a:cs typeface="ＤＦＰ太丸ゴシック体"/>
              </a:rPr>
              <a:t>、</a:t>
            </a:r>
            <a:r>
              <a:rPr lang="en-US" altLang="ja-JP" sz="2000" dirty="0" smtClean="0">
                <a:latin typeface="ＤＦＰ太丸ゴシック体"/>
                <a:ea typeface="ＤＦＰ太丸ゴシック体"/>
                <a:cs typeface="ＤＦＰ太丸ゴシック体"/>
              </a:rPr>
              <a:t/>
            </a:r>
            <a:br>
              <a:rPr lang="en-US" altLang="ja-JP" sz="2000" dirty="0" smtClean="0">
                <a:latin typeface="ＤＦＰ太丸ゴシック体"/>
                <a:ea typeface="ＤＦＰ太丸ゴシック体"/>
                <a:cs typeface="ＤＦＰ太丸ゴシック体"/>
              </a:rPr>
            </a:br>
            <a:r>
              <a:rPr lang="en-US" altLang="ja-JP" sz="2000" dirty="0">
                <a:latin typeface="ＤＦＰ太丸ゴシック体"/>
                <a:ea typeface="ＤＦＰ太丸ゴシック体"/>
                <a:cs typeface="ＤＦＰ太丸ゴシック体"/>
              </a:rPr>
              <a:t> </a:t>
            </a:r>
            <a:r>
              <a:rPr lang="en-US" altLang="ja-JP" sz="2000" dirty="0" smtClean="0">
                <a:latin typeface="ＤＦＰ太丸ゴシック体"/>
                <a:ea typeface="ＤＦＰ太丸ゴシック体"/>
                <a:cs typeface="ＤＦＰ太丸ゴシック体"/>
              </a:rPr>
              <a:t>            </a:t>
            </a:r>
            <a:r>
              <a:rPr lang="ja-JP" altLang="ja-JP" sz="2000" dirty="0" smtClean="0">
                <a:latin typeface="ＤＦＰ太丸ゴシック体"/>
                <a:ea typeface="ＤＦＰ太丸ゴシック体"/>
                <a:cs typeface="ＤＦＰ太丸ゴシック体"/>
              </a:rPr>
              <a:t>合格後</a:t>
            </a:r>
            <a:r>
              <a:rPr lang="ja-JP" altLang="ja-JP" sz="2000" dirty="0">
                <a:latin typeface="ＤＦＰ太丸ゴシック体"/>
                <a:ea typeface="ＤＦＰ太丸ゴシック体"/>
                <a:cs typeface="ＤＦＰ太丸ゴシック体"/>
              </a:rPr>
              <a:t>の研修の「</a:t>
            </a:r>
            <a:r>
              <a:rPr lang="ja-JP" altLang="ja-JP" sz="2000" dirty="0" smtClean="0">
                <a:latin typeface="ＤＦＰ太丸ゴシック体"/>
                <a:ea typeface="ＤＦＰ太丸ゴシック体"/>
                <a:cs typeface="ＤＦＰ太丸ゴシック体"/>
              </a:rPr>
              <a:t>アーティキュレーション</a:t>
            </a:r>
            <a:r>
              <a:rPr lang="ja-JP" altLang="ja-JP" sz="2000" dirty="0">
                <a:latin typeface="ＤＦＰ太丸ゴシック体"/>
                <a:ea typeface="ＤＦＰ太丸ゴシック体"/>
                <a:cs typeface="ＤＦＰ太丸ゴシック体"/>
              </a:rPr>
              <a:t>」</a:t>
            </a:r>
            <a:br>
              <a:rPr lang="ja-JP" altLang="ja-JP" sz="2000" dirty="0">
                <a:latin typeface="ＤＦＰ太丸ゴシック体"/>
                <a:ea typeface="ＤＦＰ太丸ゴシック体"/>
                <a:cs typeface="ＤＦＰ太丸ゴシック体"/>
              </a:rPr>
            </a:br>
            <a:r>
              <a:rPr lang="ja-JP" altLang="ja-JP" sz="2000" dirty="0">
                <a:latin typeface="ＤＦＰ太丸ゴシック体"/>
                <a:ea typeface="ＤＦＰ太丸ゴシック体"/>
                <a:cs typeface="ＤＦＰ太丸ゴシック体"/>
              </a:rPr>
              <a:t>　　　　　　〜自律学習をどう促すか〜</a:t>
            </a:r>
          </a:p>
        </p:txBody>
      </p:sp>
      <p:sp>
        <p:nvSpPr>
          <p:cNvPr id="3" name="サブタイトル 2"/>
          <p:cNvSpPr>
            <a:spLocks noGrp="1"/>
          </p:cNvSpPr>
          <p:nvPr>
            <p:ph type="subTitle" idx="1"/>
          </p:nvPr>
        </p:nvSpPr>
        <p:spPr>
          <a:xfrm>
            <a:off x="544944" y="2554165"/>
            <a:ext cx="8160329" cy="3607573"/>
          </a:xfrm>
        </p:spPr>
        <p:txBody>
          <a:bodyPr>
            <a:normAutofit/>
          </a:bodyPr>
          <a:lstStyle/>
          <a:p>
            <a:r>
              <a:rPr lang="ja-JP" altLang="en-US" dirty="0" smtClean="0">
                <a:solidFill>
                  <a:srgbClr val="FF0000"/>
                </a:solidFill>
                <a:latin typeface="ＭＳ ゴシック"/>
                <a:ea typeface="ＭＳ ゴシック"/>
                <a:cs typeface="ＭＳ ゴシック"/>
              </a:rPr>
              <a:t>アエプ・サエフル・バッフリ</a:t>
            </a:r>
            <a:r>
              <a:rPr lang="en-US" altLang="ja-JP" dirty="0" smtClean="0">
                <a:solidFill>
                  <a:srgbClr val="FF0000"/>
                </a:solidFill>
                <a:latin typeface="ＭＳ ゴシック"/>
                <a:ea typeface="ＭＳ ゴシック"/>
                <a:cs typeface="ＭＳ ゴシック"/>
              </a:rPr>
              <a:t>(2013) </a:t>
            </a:r>
            <a:r>
              <a:rPr lang="ja-JP" altLang="en-US" dirty="0" smtClean="0">
                <a:solidFill>
                  <a:srgbClr val="FF0000"/>
                </a:solidFill>
                <a:latin typeface="ＭＳ ゴシック"/>
                <a:ea typeface="ＭＳ ゴシック"/>
                <a:cs typeface="ＭＳ ゴシック"/>
              </a:rPr>
              <a:t>の研究</a:t>
            </a:r>
            <a:endParaRPr lang="en-US" altLang="ja-JP" dirty="0" smtClean="0">
              <a:solidFill>
                <a:srgbClr val="FF0000"/>
              </a:solidFill>
              <a:latin typeface="ＭＳ ゴシック"/>
              <a:ea typeface="ＭＳ ゴシック"/>
              <a:cs typeface="ＭＳ ゴシック"/>
            </a:endParaRPr>
          </a:p>
          <a:p>
            <a:endParaRPr lang="en-US" altLang="ja-JP" dirty="0" smtClean="0"/>
          </a:p>
          <a:p>
            <a:r>
              <a:rPr lang="ja-JP" altLang="en-US" dirty="0" smtClean="0"/>
              <a:t>介護福祉士国家試験合格者が多くとっていた学習ストラテジー</a:t>
            </a:r>
            <a:endParaRPr lang="en-US" altLang="ja-JP" dirty="0" smtClean="0"/>
          </a:p>
          <a:p>
            <a:r>
              <a:rPr lang="ja-JP" altLang="ja-JP" dirty="0"/>
              <a:t>社会的</a:t>
            </a:r>
            <a:r>
              <a:rPr lang="ja-JP" altLang="ja-JP" dirty="0" smtClean="0"/>
              <a:t>ストラテジー</a:t>
            </a:r>
            <a:endParaRPr lang="en-US" altLang="ja-JP" dirty="0" smtClean="0"/>
          </a:p>
          <a:p>
            <a:r>
              <a:rPr lang="ja-JP" altLang="ja-JP" dirty="0"/>
              <a:t>メタ認知</a:t>
            </a:r>
            <a:r>
              <a:rPr lang="ja-JP" altLang="ja-JP" dirty="0" smtClean="0"/>
              <a:t>ストラテジー </a:t>
            </a:r>
            <a:endParaRPr lang="en-US" altLang="ja-JP" dirty="0" smtClean="0"/>
          </a:p>
          <a:p>
            <a:r>
              <a:rPr lang="ja-JP" altLang="ja-JP" dirty="0" smtClean="0"/>
              <a:t>認知ストラテジー</a:t>
            </a:r>
            <a:endParaRPr lang="en-US" altLang="ja-JP" dirty="0" smtClean="0"/>
          </a:p>
          <a:p>
            <a:r>
              <a:rPr lang="ja-JP" altLang="ja-JP" dirty="0" smtClean="0"/>
              <a:t>補償ストラテジー</a:t>
            </a:r>
            <a:endParaRPr lang="en-US" altLang="ja-JP" dirty="0" smtClean="0"/>
          </a:p>
          <a:p>
            <a:endParaRPr lang="en-US" altLang="ja-JP" dirty="0"/>
          </a:p>
          <a:p>
            <a:r>
              <a:rPr lang="en-US" altLang="ja-JP" sz="1800" dirty="0" smtClean="0">
                <a:solidFill>
                  <a:srgbClr val="0000FF"/>
                </a:solidFill>
              </a:rPr>
              <a:t>Oxford (1990)</a:t>
            </a:r>
            <a:r>
              <a:rPr lang="ja-JP" altLang="en-US" sz="1800" dirty="0" smtClean="0">
                <a:solidFill>
                  <a:srgbClr val="0000FF"/>
                </a:solidFill>
              </a:rPr>
              <a:t>の</a:t>
            </a:r>
            <a:r>
              <a:rPr lang="en-US" altLang="ja-JP" sz="1800" dirty="0" smtClean="0">
                <a:solidFill>
                  <a:srgbClr val="0000FF"/>
                </a:solidFill>
              </a:rPr>
              <a:t>SILL(Strategy Inventory for Language Learning)</a:t>
            </a:r>
            <a:r>
              <a:rPr lang="ja-JP" altLang="en-US" sz="1800" dirty="0" smtClean="0">
                <a:solidFill>
                  <a:srgbClr val="0000FF"/>
                </a:solidFill>
              </a:rPr>
              <a:t>に基づく</a:t>
            </a:r>
            <a:endParaRPr lang="en-US" altLang="ja-JP" sz="1800" dirty="0" smtClean="0">
              <a:solidFill>
                <a:srgbClr val="0000FF"/>
              </a:solidFill>
            </a:endParaRPr>
          </a:p>
          <a:p>
            <a:endParaRPr lang="en-US" altLang="ja-JP" dirty="0" smtClean="0"/>
          </a:p>
          <a:p>
            <a:endParaRPr lang="en-US" altLang="ja-JP" dirty="0"/>
          </a:p>
          <a:p>
            <a:endParaRPr lang="ja-JP" altLang="ja-JP" dirty="0"/>
          </a:p>
        </p:txBody>
      </p:sp>
    </p:spTree>
    <p:extLst>
      <p:ext uri="{BB962C8B-B14F-4D97-AF65-F5344CB8AC3E}">
        <p14:creationId xmlns:p14="http://schemas.microsoft.com/office/powerpoint/2010/main" val="23930580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2000" dirty="0">
                <a:latin typeface="ＤＦＰ太丸ゴシック体"/>
                <a:ea typeface="ＤＦＰ太丸ゴシック体"/>
                <a:cs typeface="ＤＦＰ太丸ゴシック体"/>
              </a:rPr>
              <a:t>Ⅰ</a:t>
            </a:r>
            <a:r>
              <a:rPr lang="en-US" altLang="ja-JP" sz="2000" dirty="0">
                <a:latin typeface="ＤＦＰ太丸ゴシック体"/>
                <a:ea typeface="ＤＦＰ太丸ゴシック体"/>
                <a:cs typeface="ＤＦＰ太丸ゴシック体"/>
              </a:rPr>
              <a:t>.</a:t>
            </a:r>
            <a:r>
              <a:rPr lang="ja-JP" altLang="ja-JP" sz="2000" dirty="0">
                <a:latin typeface="ＤＦＰ太丸ゴシック体"/>
                <a:ea typeface="ＤＦＰ太丸ゴシック体"/>
                <a:cs typeface="ＤＦＰ太丸ゴシック体"/>
              </a:rPr>
              <a:t>日本語教育学会ワーキンググループ（</a:t>
            </a:r>
            <a:r>
              <a:rPr lang="en-US" altLang="ja-JP" sz="2000" dirty="0">
                <a:latin typeface="ＤＦＰ太丸ゴシック体"/>
                <a:ea typeface="ＤＦＰ太丸ゴシック体"/>
                <a:cs typeface="ＤＦＰ太丸ゴシック体"/>
              </a:rPr>
              <a:t>2009</a:t>
            </a:r>
            <a:r>
              <a:rPr lang="ja-JP" altLang="ja-JP" sz="2000" dirty="0">
                <a:latin typeface="ＤＦＰ太丸ゴシック体"/>
                <a:ea typeface="ＤＦＰ太丸ゴシック体"/>
                <a:cs typeface="ＤＦＰ太丸ゴシック体"/>
              </a:rPr>
              <a:t>年</a:t>
            </a:r>
            <a:r>
              <a:rPr lang="en-US" altLang="ja-JP" sz="2000" dirty="0">
                <a:latin typeface="ＤＦＰ太丸ゴシック体"/>
                <a:ea typeface="ＤＦＰ太丸ゴシック体"/>
                <a:cs typeface="ＤＦＰ太丸ゴシック体"/>
              </a:rPr>
              <a:t>~2011</a:t>
            </a:r>
            <a:r>
              <a:rPr lang="ja-JP" altLang="ja-JP" sz="2000" dirty="0">
                <a:latin typeface="ＤＦＰ太丸ゴシック体"/>
                <a:ea typeface="ＤＦＰ太丸ゴシック体"/>
                <a:cs typeface="ＤＦＰ太丸ゴシック体"/>
              </a:rPr>
              <a:t>年度）</a:t>
            </a:r>
            <a:r>
              <a:rPr lang="ja-JP" altLang="ja-JP" sz="3200" dirty="0"/>
              <a:t/>
            </a:r>
            <a:br>
              <a:rPr lang="ja-JP" altLang="ja-JP" sz="3200" dirty="0"/>
            </a:br>
            <a:r>
              <a:rPr lang="ja-JP" altLang="ja-JP" sz="3200" dirty="0"/>
              <a:t>　　　</a:t>
            </a:r>
            <a:endParaRPr lang="ja-JP" altLang="ja-JP" sz="2400" dirty="0"/>
          </a:p>
        </p:txBody>
      </p:sp>
      <p:sp>
        <p:nvSpPr>
          <p:cNvPr id="3" name="サブタイトル 2"/>
          <p:cNvSpPr>
            <a:spLocks noGrp="1"/>
          </p:cNvSpPr>
          <p:nvPr>
            <p:ph type="subTitle" idx="1"/>
          </p:nvPr>
        </p:nvSpPr>
        <p:spPr>
          <a:xfrm>
            <a:off x="715819" y="1529612"/>
            <a:ext cx="7989454" cy="4502253"/>
          </a:xfrm>
        </p:spPr>
        <p:txBody>
          <a:bodyPr>
            <a:normAutofit fontScale="92500" lnSpcReduction="10000"/>
          </a:bodyPr>
          <a:lstStyle/>
          <a:p>
            <a:r>
              <a:rPr lang="ja-JP" altLang="ja-JP" sz="2800" dirty="0">
                <a:solidFill>
                  <a:srgbClr val="FF0000"/>
                </a:solidFill>
              </a:rPr>
              <a:t>＊ある受け入れ介護施設の状況（理想的な例）</a:t>
            </a:r>
          </a:p>
          <a:p>
            <a:r>
              <a:rPr lang="ja-JP" altLang="ja-JP" sz="2800" dirty="0">
                <a:solidFill>
                  <a:srgbClr val="FF0000"/>
                </a:solidFill>
              </a:rPr>
              <a:t>　　</a:t>
            </a:r>
            <a:r>
              <a:rPr lang="ja-JP" altLang="ja-JP" sz="2800" dirty="0" smtClean="0">
                <a:solidFill>
                  <a:srgbClr val="FF0000"/>
                </a:solidFill>
              </a:rPr>
              <a:t>〜</a:t>
            </a:r>
            <a:r>
              <a:rPr lang="en-US" altLang="ja-JP" sz="2800" dirty="0">
                <a:solidFill>
                  <a:srgbClr val="FF0000"/>
                </a:solidFill>
              </a:rPr>
              <a:t>EPA</a:t>
            </a:r>
            <a:r>
              <a:rPr lang="ja-JP" altLang="ja-JP" sz="2800" dirty="0">
                <a:solidFill>
                  <a:srgbClr val="FF0000"/>
                </a:solidFill>
              </a:rPr>
              <a:t>の受け入れから市民リテラシーへ</a:t>
            </a:r>
            <a:r>
              <a:rPr lang="ja-JP" altLang="ja-JP" sz="2800" dirty="0" smtClean="0">
                <a:solidFill>
                  <a:srgbClr val="FF0000"/>
                </a:solidFill>
              </a:rPr>
              <a:t>〜</a:t>
            </a:r>
            <a:endParaRPr lang="en-US" altLang="ja-JP" sz="2800" dirty="0" smtClean="0">
              <a:solidFill>
                <a:srgbClr val="FF0000"/>
              </a:solidFill>
            </a:endParaRPr>
          </a:p>
          <a:p>
            <a:endParaRPr lang="en-US" altLang="ja-JP" sz="2800" dirty="0">
              <a:solidFill>
                <a:srgbClr val="FF0000"/>
              </a:solidFill>
            </a:endParaRPr>
          </a:p>
          <a:p>
            <a:pPr algn="l"/>
            <a:endParaRPr lang="en-US" altLang="ja-JP" sz="2800" dirty="0" smtClean="0"/>
          </a:p>
          <a:p>
            <a:pPr algn="l"/>
            <a:r>
              <a:rPr lang="en-US" altLang="ja-JP" sz="2800" dirty="0" smtClean="0"/>
              <a:t>2010</a:t>
            </a:r>
            <a:r>
              <a:rPr lang="ja-JP" altLang="ja-JP" sz="2800" dirty="0"/>
              <a:t>年に２名、</a:t>
            </a:r>
            <a:r>
              <a:rPr lang="en-US" altLang="ja-JP" sz="2800" dirty="0"/>
              <a:t>2012</a:t>
            </a:r>
            <a:r>
              <a:rPr lang="ja-JP" altLang="ja-JP" sz="2800" dirty="0"/>
              <a:t>年に２名のフィリピン人候補者を受け入れ</a:t>
            </a:r>
          </a:p>
          <a:p>
            <a:pPr algn="l"/>
            <a:r>
              <a:rPr lang="ja-JP" altLang="ja-JP" sz="2800" dirty="0"/>
              <a:t>経営者側の方針：世界貢献・共生共存</a:t>
            </a:r>
          </a:p>
          <a:p>
            <a:pPr algn="l"/>
            <a:r>
              <a:rPr lang="en-US" altLang="ja-JP" sz="2800" dirty="0"/>
              <a:t>    </a:t>
            </a:r>
            <a:r>
              <a:rPr lang="ja-JP" altLang="ja-JP" sz="2800" dirty="0"/>
              <a:t>他に非常勤の直接雇用で２名の</a:t>
            </a:r>
            <a:r>
              <a:rPr lang="ja-JP" altLang="ja-JP" sz="2800" dirty="0" smtClean="0"/>
              <a:t>フィリピン</a:t>
            </a:r>
            <a:endParaRPr lang="en-US" altLang="ja-JP" sz="2800" dirty="0" smtClean="0"/>
          </a:p>
          <a:p>
            <a:pPr algn="l"/>
            <a:r>
              <a:rPr lang="ja-JP" altLang="ja-JP" sz="2800" dirty="0"/>
              <a:t>　</a:t>
            </a:r>
            <a:r>
              <a:rPr lang="ja-JP" altLang="en-US" sz="2800" dirty="0" smtClean="0"/>
              <a:t>　</a:t>
            </a:r>
            <a:r>
              <a:rPr lang="ja-JP" altLang="ja-JP" sz="2800" dirty="0" smtClean="0"/>
              <a:t>人</a:t>
            </a:r>
            <a:r>
              <a:rPr lang="ja-JP" altLang="ja-JP" sz="2800" dirty="0"/>
              <a:t>、計６名が就労</a:t>
            </a:r>
          </a:p>
          <a:p>
            <a:pPr algn="l"/>
            <a:r>
              <a:rPr lang="ja-JP" altLang="ja-JP" sz="2800" dirty="0"/>
              <a:t>候補者の心配：日本語よりも施設全体が自分たちを受け入れてくれるかどうか。</a:t>
            </a:r>
          </a:p>
          <a:p>
            <a:endParaRPr lang="en-US" altLang="ja-JP" sz="2800" dirty="0">
              <a:solidFill>
                <a:srgbClr val="FF0000"/>
              </a:solidFill>
            </a:endParaRPr>
          </a:p>
          <a:p>
            <a:pPr algn="l"/>
            <a:endParaRPr lang="en-US" altLang="ja-JP" sz="2400" dirty="0" smtClean="0">
              <a:solidFill>
                <a:srgbClr val="FF0000"/>
              </a:solidFill>
            </a:endParaRPr>
          </a:p>
        </p:txBody>
      </p:sp>
    </p:spTree>
    <p:extLst>
      <p:ext uri="{BB962C8B-B14F-4D97-AF65-F5344CB8AC3E}">
        <p14:creationId xmlns:p14="http://schemas.microsoft.com/office/powerpoint/2010/main" val="288356279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2000" dirty="0">
                <a:latin typeface="ＤＦＰ太丸ゴシック体"/>
                <a:ea typeface="ＤＦＰ太丸ゴシック体"/>
                <a:cs typeface="ＤＦＰ太丸ゴシック体"/>
              </a:rPr>
              <a:t>Ⅰ</a:t>
            </a:r>
            <a:r>
              <a:rPr lang="en-US" altLang="ja-JP" sz="2000" dirty="0">
                <a:latin typeface="ＤＦＰ太丸ゴシック体"/>
                <a:ea typeface="ＤＦＰ太丸ゴシック体"/>
                <a:cs typeface="ＤＦＰ太丸ゴシック体"/>
              </a:rPr>
              <a:t>.</a:t>
            </a:r>
            <a:r>
              <a:rPr lang="ja-JP" altLang="ja-JP" sz="2000" dirty="0">
                <a:latin typeface="ＤＦＰ太丸ゴシック体"/>
                <a:ea typeface="ＤＦＰ太丸ゴシック体"/>
                <a:cs typeface="ＤＦＰ太丸ゴシック体"/>
              </a:rPr>
              <a:t>日本語教育学会ワーキンググループ（</a:t>
            </a:r>
            <a:r>
              <a:rPr lang="en-US" altLang="ja-JP" sz="2000" dirty="0">
                <a:latin typeface="ＤＦＰ太丸ゴシック体"/>
                <a:ea typeface="ＤＦＰ太丸ゴシック体"/>
                <a:cs typeface="ＤＦＰ太丸ゴシック体"/>
              </a:rPr>
              <a:t>2009</a:t>
            </a:r>
            <a:r>
              <a:rPr lang="ja-JP" altLang="ja-JP" sz="2000" dirty="0">
                <a:latin typeface="ＤＦＰ太丸ゴシック体"/>
                <a:ea typeface="ＤＦＰ太丸ゴシック体"/>
                <a:cs typeface="ＤＦＰ太丸ゴシック体"/>
              </a:rPr>
              <a:t>年</a:t>
            </a:r>
            <a:r>
              <a:rPr lang="en-US" altLang="ja-JP" sz="2000" dirty="0">
                <a:latin typeface="ＤＦＰ太丸ゴシック体"/>
                <a:ea typeface="ＤＦＰ太丸ゴシック体"/>
                <a:cs typeface="ＤＦＰ太丸ゴシック体"/>
              </a:rPr>
              <a:t>~2011</a:t>
            </a:r>
            <a:r>
              <a:rPr lang="ja-JP" altLang="ja-JP" sz="2000" dirty="0">
                <a:latin typeface="ＤＦＰ太丸ゴシック体"/>
                <a:ea typeface="ＤＦＰ太丸ゴシック体"/>
                <a:cs typeface="ＤＦＰ太丸ゴシック体"/>
              </a:rPr>
              <a:t>年度）</a:t>
            </a:r>
            <a:r>
              <a:rPr lang="ja-JP" altLang="ja-JP" sz="3200" dirty="0"/>
              <a:t/>
            </a:r>
            <a:br>
              <a:rPr lang="ja-JP" altLang="ja-JP" sz="3200" dirty="0"/>
            </a:br>
            <a:r>
              <a:rPr lang="ja-JP" altLang="ja-JP" sz="3200" dirty="0"/>
              <a:t>　　　</a:t>
            </a:r>
            <a:endParaRPr lang="ja-JP" altLang="ja-JP" sz="2400" dirty="0"/>
          </a:p>
        </p:txBody>
      </p:sp>
      <p:sp>
        <p:nvSpPr>
          <p:cNvPr id="3" name="サブタイトル 2"/>
          <p:cNvSpPr>
            <a:spLocks noGrp="1"/>
          </p:cNvSpPr>
          <p:nvPr>
            <p:ph type="subTitle" idx="1"/>
          </p:nvPr>
        </p:nvSpPr>
        <p:spPr>
          <a:xfrm>
            <a:off x="715819" y="1529612"/>
            <a:ext cx="7989454" cy="4502253"/>
          </a:xfrm>
        </p:spPr>
        <p:txBody>
          <a:bodyPr>
            <a:normAutofit/>
          </a:bodyPr>
          <a:lstStyle/>
          <a:p>
            <a:pPr latinLnBrk="1"/>
            <a:r>
              <a:rPr lang="en-US" altLang="ja-JP" dirty="0"/>
              <a:t>6. </a:t>
            </a:r>
            <a:r>
              <a:rPr lang="ja-JP" altLang="ja-JP" dirty="0"/>
              <a:t>研修：日本語教師への看護・介護分野</a:t>
            </a:r>
            <a:r>
              <a:rPr lang="ja-JP" altLang="ja-JP" dirty="0" smtClean="0"/>
              <a:t>，</a:t>
            </a:r>
            <a:endParaRPr lang="en-US" altLang="ja-JP" dirty="0" smtClean="0"/>
          </a:p>
          <a:p>
            <a:pPr latinLnBrk="1"/>
            <a:r>
              <a:rPr lang="ja-JP" altLang="ja-JP" dirty="0" smtClean="0"/>
              <a:t>受け入れ</a:t>
            </a:r>
            <a:r>
              <a:rPr lang="ja-JP" altLang="ja-JP" dirty="0"/>
              <a:t>施設の方への日本語</a:t>
            </a:r>
            <a:r>
              <a:rPr lang="ja-JP" altLang="ja-JP" dirty="0" smtClean="0"/>
              <a:t>教育</a:t>
            </a:r>
            <a:endParaRPr lang="en-US" altLang="ja-JP" dirty="0" smtClean="0"/>
          </a:p>
          <a:p>
            <a:pPr latinLnBrk="1"/>
            <a:r>
              <a:rPr lang="ja-JP" altLang="ja-JP" sz="2400" dirty="0" smtClean="0">
                <a:solidFill>
                  <a:srgbClr val="FF0000"/>
                </a:solidFill>
              </a:rPr>
              <a:t>○</a:t>
            </a:r>
            <a:r>
              <a:rPr lang="en-US" altLang="ja-JP" sz="2400" dirty="0" smtClean="0">
                <a:solidFill>
                  <a:srgbClr val="FF0000"/>
                </a:solidFill>
              </a:rPr>
              <a:t>2010</a:t>
            </a:r>
            <a:r>
              <a:rPr lang="ja-JP" altLang="ja-JP" sz="2400" dirty="0">
                <a:solidFill>
                  <a:srgbClr val="FF0000"/>
                </a:solidFill>
              </a:rPr>
              <a:t>年</a:t>
            </a:r>
            <a:r>
              <a:rPr lang="en-US" altLang="ja-JP" sz="2400" dirty="0">
                <a:solidFill>
                  <a:srgbClr val="FF0000"/>
                </a:solidFill>
              </a:rPr>
              <a:t>8</a:t>
            </a:r>
            <a:r>
              <a:rPr lang="ja-JP" altLang="ja-JP" sz="2400" dirty="0">
                <a:solidFill>
                  <a:srgbClr val="FF0000"/>
                </a:solidFill>
              </a:rPr>
              <a:t>月</a:t>
            </a:r>
            <a:r>
              <a:rPr lang="en-US" altLang="ja-JP" sz="2400" dirty="0">
                <a:solidFill>
                  <a:srgbClr val="FF0000"/>
                </a:solidFill>
              </a:rPr>
              <a:t> WG</a:t>
            </a:r>
            <a:r>
              <a:rPr lang="ja-JP" altLang="ja-JP" sz="2400" dirty="0">
                <a:solidFill>
                  <a:srgbClr val="FF0000"/>
                </a:solidFill>
              </a:rPr>
              <a:t>主催「外国人介護士福祉士候補者 研修対象者のための 日本語教育ワークショップ」 </a:t>
            </a:r>
          </a:p>
          <a:p>
            <a:pPr algn="l"/>
            <a:endParaRPr lang="en-US" altLang="ja-JP" sz="2400" dirty="0" smtClean="0">
              <a:solidFill>
                <a:srgbClr val="FF0000"/>
              </a:solidFill>
            </a:endParaRPr>
          </a:p>
          <a:p>
            <a:r>
              <a:rPr lang="ja-JP" altLang="ja-JP" dirty="0"/>
              <a:t>＊ある受け入れ介護施設の状況（理想的な例）</a:t>
            </a:r>
          </a:p>
          <a:p>
            <a:r>
              <a:rPr lang="ja-JP" altLang="ja-JP" dirty="0"/>
              <a:t>　　　　〜</a:t>
            </a:r>
            <a:r>
              <a:rPr lang="en-US" altLang="ja-JP" dirty="0"/>
              <a:t>EPA</a:t>
            </a:r>
            <a:r>
              <a:rPr lang="ja-JP" altLang="ja-JP" dirty="0"/>
              <a:t>の受け入れから市民リテラシーへ</a:t>
            </a:r>
            <a:r>
              <a:rPr lang="ja-JP" altLang="ja-JP" dirty="0" smtClean="0"/>
              <a:t>〜</a:t>
            </a:r>
            <a:endParaRPr lang="en-US" altLang="ja-JP" dirty="0" smtClean="0"/>
          </a:p>
          <a:p>
            <a:endParaRPr lang="ja-JP" altLang="ja-JP" dirty="0"/>
          </a:p>
          <a:p>
            <a:r>
              <a:rPr lang="ja-JP" altLang="ja-JP" dirty="0"/>
              <a:t>（</a:t>
            </a:r>
            <a:r>
              <a:rPr lang="en-US" altLang="ja-JP" dirty="0"/>
              <a:t>2010</a:t>
            </a:r>
            <a:r>
              <a:rPr lang="ja-JP" altLang="ja-JP" dirty="0"/>
              <a:t>年日本語教育学会の施設研修に参加した施設）</a:t>
            </a:r>
          </a:p>
        </p:txBody>
      </p:sp>
    </p:spTree>
    <p:extLst>
      <p:ext uri="{BB962C8B-B14F-4D97-AF65-F5344CB8AC3E}">
        <p14:creationId xmlns:p14="http://schemas.microsoft.com/office/powerpoint/2010/main" val="37177841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sz="3200" dirty="0"/>
              <a:t> </a:t>
            </a:r>
            <a:r>
              <a:rPr lang="ja-JP" altLang="ja-JP" sz="3200" dirty="0"/>
              <a:t/>
            </a:r>
            <a:br>
              <a:rPr lang="ja-JP" altLang="ja-JP" sz="3200" dirty="0"/>
            </a:br>
            <a:r>
              <a:rPr lang="ja-JP" altLang="ja-JP" sz="3200" dirty="0">
                <a:latin typeface="ＤＦＰ太丸ゴシック体"/>
                <a:ea typeface="ＤＦＰ太丸ゴシック体"/>
                <a:cs typeface="ＤＦＰ太丸ゴシック体"/>
              </a:rPr>
              <a:t>日本語教育に何ができたか</a:t>
            </a:r>
            <a:r>
              <a:rPr lang="ja-JP" altLang="ja-JP" sz="3200" dirty="0" smtClean="0">
                <a:latin typeface="ＤＦＰ太丸ゴシック体"/>
                <a:ea typeface="ＤＦＰ太丸ゴシック体"/>
                <a:cs typeface="ＤＦＰ太丸ゴシック体"/>
              </a:rPr>
              <a:t>、</a:t>
            </a:r>
            <a:r>
              <a:rPr lang="en-US" altLang="ja-JP" sz="3200" dirty="0" smtClean="0">
                <a:latin typeface="ＤＦＰ太丸ゴシック体"/>
                <a:ea typeface="ＤＦＰ太丸ゴシック体"/>
                <a:cs typeface="ＤＦＰ太丸ゴシック体"/>
              </a:rPr>
              <a:t/>
            </a:r>
            <a:br>
              <a:rPr lang="en-US" altLang="ja-JP" sz="3200" dirty="0" smtClean="0">
                <a:latin typeface="ＤＦＰ太丸ゴシック体"/>
                <a:ea typeface="ＤＦＰ太丸ゴシック体"/>
                <a:cs typeface="ＤＦＰ太丸ゴシック体"/>
              </a:rPr>
            </a:br>
            <a:r>
              <a:rPr lang="ja-JP" altLang="ja-JP" sz="3200" dirty="0" smtClean="0">
                <a:latin typeface="ＤＦＰ太丸ゴシック体"/>
                <a:ea typeface="ＤＦＰ太丸ゴシック体"/>
                <a:cs typeface="ＤＦＰ太丸ゴシック体"/>
              </a:rPr>
              <a:t>これから</a:t>
            </a:r>
            <a:r>
              <a:rPr lang="ja-JP" altLang="ja-JP" sz="3200" dirty="0">
                <a:latin typeface="ＤＦＰ太丸ゴシック体"/>
                <a:ea typeface="ＤＦＰ太丸ゴシック体"/>
                <a:cs typeface="ＤＦＰ太丸ゴシック体"/>
              </a:rPr>
              <a:t>何ができるか</a:t>
            </a:r>
            <a:br>
              <a:rPr lang="ja-JP" altLang="ja-JP" sz="3200" dirty="0">
                <a:latin typeface="ＤＦＰ太丸ゴシック体"/>
                <a:ea typeface="ＤＦＰ太丸ゴシック体"/>
                <a:cs typeface="ＤＦＰ太丸ゴシック体"/>
              </a:rPr>
            </a:br>
            <a:r>
              <a:rPr lang="ja-JP" altLang="ja-JP" sz="3200" dirty="0">
                <a:latin typeface="ＤＦＰ太丸ゴシック体"/>
                <a:ea typeface="ＤＦＰ太丸ゴシック体"/>
                <a:cs typeface="ＤＦＰ太丸ゴシック体"/>
              </a:rPr>
              <a:t>〜まとめ〜</a:t>
            </a:r>
            <a:br>
              <a:rPr lang="ja-JP" altLang="ja-JP" sz="3200" dirty="0">
                <a:latin typeface="ＤＦＰ太丸ゴシック体"/>
                <a:ea typeface="ＤＦＰ太丸ゴシック体"/>
                <a:cs typeface="ＤＦＰ太丸ゴシック体"/>
              </a:rPr>
            </a:br>
            <a:endParaRPr kumimoji="1" lang="ja-JP" altLang="en-US" sz="3200" dirty="0">
              <a:latin typeface="ＤＦＰ太丸ゴシック体"/>
              <a:ea typeface="ＤＦＰ太丸ゴシック体"/>
              <a:cs typeface="ＤＦＰ太丸ゴシック体"/>
            </a:endParaRPr>
          </a:p>
        </p:txBody>
      </p:sp>
      <p:sp>
        <p:nvSpPr>
          <p:cNvPr id="3" name="サブタイトル 2"/>
          <p:cNvSpPr>
            <a:spLocks noGrp="1"/>
          </p:cNvSpPr>
          <p:nvPr>
            <p:ph type="subTitle" idx="1"/>
          </p:nvPr>
        </p:nvSpPr>
        <p:spPr>
          <a:xfrm>
            <a:off x="715819" y="3048000"/>
            <a:ext cx="7798618" cy="2703877"/>
          </a:xfrm>
        </p:spPr>
        <p:txBody>
          <a:bodyPr>
            <a:normAutofit fontScale="77500" lnSpcReduction="20000"/>
          </a:bodyPr>
          <a:lstStyle/>
          <a:p>
            <a:r>
              <a:rPr lang="ja-JP" altLang="ja-JP" smtClean="0"/>
              <a:t>」</a:t>
            </a:r>
            <a:endParaRPr lang="en-US" altLang="ja-JP" dirty="0" smtClean="0"/>
          </a:p>
          <a:p>
            <a:endParaRPr lang="en-US" altLang="ja-JP" dirty="0"/>
          </a:p>
          <a:p>
            <a:endParaRPr lang="en-US" altLang="ja-JP" dirty="0" smtClean="0"/>
          </a:p>
          <a:p>
            <a:r>
              <a:rPr lang="ja-JP" altLang="ja-JP" dirty="0" smtClean="0"/>
              <a:t>西郡 </a:t>
            </a:r>
            <a:r>
              <a:rPr lang="ja-JP" altLang="ja-JP" dirty="0"/>
              <a:t>仁朗＠首都大学東京</a:t>
            </a:r>
          </a:p>
          <a:p>
            <a:r>
              <a:rPr lang="en-US" altLang="ja-JP" dirty="0" err="1"/>
              <a:t>jirom@tmu.ac.jp</a:t>
            </a:r>
            <a:endParaRPr lang="ja-JP" altLang="ja-JP" dirty="0"/>
          </a:p>
          <a:p>
            <a:pPr algn="l"/>
            <a:r>
              <a:rPr lang="ja-JP" altLang="ja-JP" dirty="0"/>
              <a:t/>
            </a:r>
            <a:br>
              <a:rPr lang="ja-JP" altLang="ja-JP" dirty="0"/>
            </a:br>
            <a:r>
              <a:rPr lang="ja-JP" altLang="en-US" dirty="0" smtClean="0">
                <a:solidFill>
                  <a:srgbClr val="0000FF"/>
                </a:solidFill>
              </a:rPr>
              <a:t>東京都のアジア人材育成プロジェクト</a:t>
            </a:r>
            <a:endParaRPr lang="en-US" altLang="ja-JP" dirty="0" smtClean="0">
              <a:solidFill>
                <a:srgbClr val="0000FF"/>
              </a:solidFill>
            </a:endParaRPr>
          </a:p>
          <a:p>
            <a:pPr algn="l"/>
            <a:r>
              <a:rPr lang="ja-JP" altLang="en-US" dirty="0" smtClean="0">
                <a:solidFill>
                  <a:srgbClr val="0000FF"/>
                </a:solidFill>
              </a:rPr>
              <a:t>インドネシア教育大学、日本語教育学科、看護学科開設（育成型の医療人材養成）と以前からかかわり。</a:t>
            </a:r>
            <a:endParaRPr lang="en-US" altLang="ja-JP" dirty="0" smtClean="0">
              <a:solidFill>
                <a:srgbClr val="0000FF"/>
              </a:solidFill>
            </a:endParaRPr>
          </a:p>
          <a:p>
            <a:pPr algn="l"/>
            <a:r>
              <a:rPr lang="en-US" altLang="ja-JP" dirty="0" smtClean="0">
                <a:solidFill>
                  <a:srgbClr val="0000FF"/>
                </a:solidFill>
              </a:rPr>
              <a:t>2009</a:t>
            </a:r>
            <a:r>
              <a:rPr lang="ja-JP" altLang="en-US" dirty="0" smtClean="0">
                <a:solidFill>
                  <a:srgbClr val="0000FF"/>
                </a:solidFill>
              </a:rPr>
              <a:t>年にゼミ活動で全国の介護</a:t>
            </a:r>
            <a:r>
              <a:rPr lang="en-US" altLang="ja-JP" dirty="0" smtClean="0">
                <a:solidFill>
                  <a:srgbClr val="0000FF"/>
                </a:solidFill>
              </a:rPr>
              <a:t> </a:t>
            </a:r>
            <a:r>
              <a:rPr lang="ja-JP" altLang="en-US" dirty="0" smtClean="0">
                <a:solidFill>
                  <a:srgbClr val="0000FF"/>
                </a:solidFill>
              </a:rPr>
              <a:t>福祉士候補者と漢字チュートリアルを行っていた。</a:t>
            </a:r>
            <a:endParaRPr lang="en-US" altLang="ja-JP" dirty="0" smtClean="0">
              <a:solidFill>
                <a:srgbClr val="0000FF"/>
              </a:solidFill>
            </a:endParaRPr>
          </a:p>
          <a:p>
            <a:pPr algn="l"/>
            <a:r>
              <a:rPr lang="ja-JP" altLang="en-US" dirty="0" smtClean="0">
                <a:solidFill>
                  <a:srgbClr val="0000FF"/>
                </a:solidFill>
              </a:rPr>
              <a:t>東京都福祉保健局の要請で</a:t>
            </a:r>
            <a:r>
              <a:rPr lang="en-US" altLang="ja-JP" dirty="0" smtClean="0">
                <a:solidFill>
                  <a:srgbClr val="0000FF"/>
                </a:solidFill>
              </a:rPr>
              <a:t>HealthCare</a:t>
            </a:r>
            <a:r>
              <a:rPr lang="ja-JP" altLang="en-US" dirty="0" smtClean="0">
                <a:solidFill>
                  <a:srgbClr val="0000FF"/>
                </a:solidFill>
              </a:rPr>
              <a:t>用語集（英・印尼版）の作成にもかかわる。</a:t>
            </a:r>
            <a:endParaRPr lang="en-US" altLang="ja-JP" dirty="0" smtClean="0">
              <a:solidFill>
                <a:srgbClr val="0000FF"/>
              </a:solidFill>
            </a:endParaRPr>
          </a:p>
          <a:p>
            <a:endParaRPr kumimoji="1" lang="ja-JP" altLang="en-US" dirty="0"/>
          </a:p>
        </p:txBody>
      </p:sp>
    </p:spTree>
    <p:extLst>
      <p:ext uri="{BB962C8B-B14F-4D97-AF65-F5344CB8AC3E}">
        <p14:creationId xmlns:p14="http://schemas.microsoft.com/office/powerpoint/2010/main" val="218292987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3200" dirty="0"/>
              <a:t>　　　</a:t>
            </a:r>
            <a:endParaRPr lang="ja-JP" altLang="ja-JP" sz="2400" dirty="0"/>
          </a:p>
        </p:txBody>
      </p:sp>
      <p:sp>
        <p:nvSpPr>
          <p:cNvPr id="3" name="サブタイトル 2"/>
          <p:cNvSpPr>
            <a:spLocks noGrp="1"/>
          </p:cNvSpPr>
          <p:nvPr>
            <p:ph type="subTitle" idx="1"/>
          </p:nvPr>
        </p:nvSpPr>
        <p:spPr>
          <a:xfrm>
            <a:off x="544944" y="1356448"/>
            <a:ext cx="7989454" cy="4949593"/>
          </a:xfrm>
        </p:spPr>
        <p:txBody>
          <a:bodyPr>
            <a:normAutofit fontScale="92500" lnSpcReduction="20000"/>
          </a:bodyPr>
          <a:lstStyle/>
          <a:p>
            <a:r>
              <a:rPr lang="ja-JP" altLang="ja-JP" sz="2800" dirty="0">
                <a:solidFill>
                  <a:srgbClr val="FF0000"/>
                </a:solidFill>
              </a:rPr>
              <a:t>＊ある受け入れ介護施設の状況（理想的な例）</a:t>
            </a:r>
          </a:p>
          <a:p>
            <a:r>
              <a:rPr lang="ja-JP" altLang="ja-JP" sz="2800" dirty="0">
                <a:solidFill>
                  <a:srgbClr val="FF0000"/>
                </a:solidFill>
              </a:rPr>
              <a:t>　　</a:t>
            </a:r>
            <a:r>
              <a:rPr lang="ja-JP" altLang="ja-JP" sz="2800" dirty="0" smtClean="0">
                <a:solidFill>
                  <a:srgbClr val="FF0000"/>
                </a:solidFill>
              </a:rPr>
              <a:t>〜</a:t>
            </a:r>
            <a:r>
              <a:rPr lang="en-US" altLang="ja-JP" sz="2800" dirty="0">
                <a:solidFill>
                  <a:srgbClr val="FF0000"/>
                </a:solidFill>
              </a:rPr>
              <a:t>EPA</a:t>
            </a:r>
            <a:r>
              <a:rPr lang="ja-JP" altLang="ja-JP" sz="2800" dirty="0">
                <a:solidFill>
                  <a:srgbClr val="FF0000"/>
                </a:solidFill>
              </a:rPr>
              <a:t>の受け入れから市民リテラシーへ</a:t>
            </a:r>
            <a:r>
              <a:rPr lang="ja-JP" altLang="ja-JP" sz="2800" dirty="0" smtClean="0">
                <a:solidFill>
                  <a:srgbClr val="FF0000"/>
                </a:solidFill>
              </a:rPr>
              <a:t>〜</a:t>
            </a:r>
            <a:endParaRPr lang="en-US" altLang="ja-JP" sz="2800" dirty="0" smtClean="0">
              <a:solidFill>
                <a:srgbClr val="FF0000"/>
              </a:solidFill>
            </a:endParaRPr>
          </a:p>
          <a:p>
            <a:endParaRPr lang="en-US" altLang="ja-JP" sz="2800" dirty="0">
              <a:solidFill>
                <a:srgbClr val="FF0000"/>
              </a:solidFill>
            </a:endParaRPr>
          </a:p>
          <a:p>
            <a:pPr algn="l"/>
            <a:r>
              <a:rPr lang="ja-JP" altLang="ja-JP" sz="2800" dirty="0" smtClean="0">
                <a:latin typeface="ＭＳ ゴシック"/>
                <a:ea typeface="ＭＳ ゴシック"/>
                <a:cs typeface="ＭＳ ゴシック"/>
              </a:rPr>
              <a:t>受け入れ</a:t>
            </a:r>
            <a:r>
              <a:rPr lang="ja-JP" altLang="ja-JP" sz="2800" dirty="0">
                <a:latin typeface="ＭＳ ゴシック"/>
                <a:ea typeface="ＭＳ ゴシック"/>
                <a:cs typeface="ＭＳ ゴシック"/>
              </a:rPr>
              <a:t>時点での施設の配慮</a:t>
            </a:r>
            <a:r>
              <a:rPr lang="ja-JP" altLang="ja-JP" sz="2800" dirty="0" smtClean="0">
                <a:latin typeface="ＭＳ ゴシック"/>
                <a:ea typeface="ＭＳ ゴシック"/>
                <a:cs typeface="ＭＳ ゴシック"/>
              </a:rPr>
              <a:t>：</a:t>
            </a:r>
            <a:endParaRPr lang="en-US" altLang="ja-JP" sz="2800" dirty="0" smtClean="0">
              <a:latin typeface="ＭＳ ゴシック"/>
              <a:ea typeface="ＭＳ ゴシック"/>
              <a:cs typeface="ＭＳ ゴシック"/>
            </a:endParaRPr>
          </a:p>
          <a:p>
            <a:pPr algn="l"/>
            <a:endParaRPr lang="ja-JP" altLang="ja-JP" sz="2800" dirty="0">
              <a:latin typeface="ＭＳ ゴシック"/>
              <a:ea typeface="ＭＳ ゴシック"/>
              <a:cs typeface="ＭＳ ゴシック"/>
            </a:endParaRPr>
          </a:p>
          <a:p>
            <a:pPr lvl="0" algn="l"/>
            <a:r>
              <a:rPr lang="en-US" altLang="ja-JP" sz="2800" dirty="0" smtClean="0"/>
              <a:t>○</a:t>
            </a:r>
            <a:r>
              <a:rPr lang="ja-JP" altLang="ja-JP" sz="2800" dirty="0" smtClean="0"/>
              <a:t>ストレス</a:t>
            </a:r>
            <a:r>
              <a:rPr lang="ja-JP" altLang="ja-JP" sz="2800" dirty="0"/>
              <a:t>を与えないような住居環境</a:t>
            </a:r>
          </a:p>
          <a:p>
            <a:pPr lvl="0" algn="l"/>
            <a:r>
              <a:rPr lang="en-US" altLang="ja-JP" sz="2800" dirty="0" smtClean="0"/>
              <a:t>○</a:t>
            </a:r>
            <a:r>
              <a:rPr lang="ja-JP" altLang="ja-JP" sz="2800" dirty="0" smtClean="0"/>
              <a:t>明確</a:t>
            </a:r>
            <a:r>
              <a:rPr lang="ja-JP" altLang="ja-JP" sz="2800" dirty="0"/>
              <a:t>な研修計画：１年目は日本語でのコミュニケーション能力，２年目は日本語の読解力，３年目は試験対策</a:t>
            </a:r>
          </a:p>
          <a:p>
            <a:pPr lvl="0" algn="l"/>
            <a:r>
              <a:rPr lang="en-US" altLang="ja-JP" sz="2800" dirty="0" smtClean="0"/>
              <a:t>○</a:t>
            </a:r>
            <a:r>
              <a:rPr lang="ja-JP" altLang="ja-JP" sz="2800" dirty="0" smtClean="0"/>
              <a:t>毎週</a:t>
            </a:r>
            <a:r>
              <a:rPr lang="ja-JP" altLang="ja-JP" sz="2800" dirty="0"/>
              <a:t>の学習：出勤時に施設で自主学習を１時間＋日本語の授業を週１回２時間、国家試験プロジェクトチーム週３回２時間＋専門学校養成講座に年６回通っている</a:t>
            </a:r>
            <a:r>
              <a:rPr lang="ja-JP" altLang="ja-JP" sz="2800" dirty="0" smtClean="0"/>
              <a:t>。</a:t>
            </a:r>
            <a:endParaRPr lang="en-US" altLang="ja-JP" sz="2800" dirty="0" smtClean="0"/>
          </a:p>
          <a:p>
            <a:pPr lvl="0" algn="l"/>
            <a:endParaRPr lang="ja-JP" altLang="ja-JP" sz="2800" dirty="0"/>
          </a:p>
          <a:p>
            <a:pPr algn="l"/>
            <a:endParaRPr lang="ja-JP" altLang="ja-JP" sz="2800" dirty="0"/>
          </a:p>
          <a:p>
            <a:endParaRPr lang="en-US" altLang="ja-JP" sz="2800" dirty="0">
              <a:solidFill>
                <a:srgbClr val="FF0000"/>
              </a:solidFill>
            </a:endParaRPr>
          </a:p>
          <a:p>
            <a:pPr algn="l"/>
            <a:endParaRPr lang="en-US" altLang="ja-JP" sz="2400" dirty="0" smtClean="0">
              <a:solidFill>
                <a:srgbClr val="FF0000"/>
              </a:solidFill>
            </a:endParaRPr>
          </a:p>
        </p:txBody>
      </p:sp>
    </p:spTree>
    <p:extLst>
      <p:ext uri="{BB962C8B-B14F-4D97-AF65-F5344CB8AC3E}">
        <p14:creationId xmlns:p14="http://schemas.microsoft.com/office/powerpoint/2010/main" val="367689009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3200" dirty="0"/>
              <a:t/>
            </a:r>
            <a:br>
              <a:rPr lang="ja-JP" altLang="ja-JP" sz="3200" dirty="0"/>
            </a:br>
            <a:r>
              <a:rPr lang="ja-JP" altLang="ja-JP" sz="3200" dirty="0"/>
              <a:t>　　　</a:t>
            </a:r>
            <a:endParaRPr lang="ja-JP" altLang="ja-JP" sz="2400" dirty="0"/>
          </a:p>
        </p:txBody>
      </p:sp>
      <p:sp>
        <p:nvSpPr>
          <p:cNvPr id="3" name="サブタイトル 2"/>
          <p:cNvSpPr>
            <a:spLocks noGrp="1"/>
          </p:cNvSpPr>
          <p:nvPr>
            <p:ph type="subTitle" idx="1"/>
          </p:nvPr>
        </p:nvSpPr>
        <p:spPr>
          <a:xfrm>
            <a:off x="544944" y="1183285"/>
            <a:ext cx="7989454" cy="5382500"/>
          </a:xfrm>
        </p:spPr>
        <p:txBody>
          <a:bodyPr>
            <a:normAutofit fontScale="77500" lnSpcReduction="20000"/>
          </a:bodyPr>
          <a:lstStyle/>
          <a:p>
            <a:r>
              <a:rPr lang="ja-JP" altLang="ja-JP" sz="3100" dirty="0">
                <a:solidFill>
                  <a:srgbClr val="FF0000"/>
                </a:solidFill>
              </a:rPr>
              <a:t>＊ある受け入れ介護施設の状況（理想的な例）</a:t>
            </a:r>
          </a:p>
          <a:p>
            <a:r>
              <a:rPr lang="ja-JP" altLang="ja-JP" sz="3100" dirty="0">
                <a:solidFill>
                  <a:srgbClr val="FF0000"/>
                </a:solidFill>
              </a:rPr>
              <a:t>　　</a:t>
            </a:r>
            <a:r>
              <a:rPr lang="ja-JP" altLang="ja-JP" sz="3100" dirty="0" smtClean="0">
                <a:solidFill>
                  <a:srgbClr val="FF0000"/>
                </a:solidFill>
              </a:rPr>
              <a:t>〜</a:t>
            </a:r>
            <a:r>
              <a:rPr lang="en-US" altLang="ja-JP" sz="3100" dirty="0">
                <a:solidFill>
                  <a:srgbClr val="FF0000"/>
                </a:solidFill>
              </a:rPr>
              <a:t>EPA</a:t>
            </a:r>
            <a:r>
              <a:rPr lang="ja-JP" altLang="ja-JP" sz="3100" dirty="0">
                <a:solidFill>
                  <a:srgbClr val="FF0000"/>
                </a:solidFill>
              </a:rPr>
              <a:t>の受け入れから市民リテラシーへ</a:t>
            </a:r>
            <a:r>
              <a:rPr lang="ja-JP" altLang="ja-JP" sz="3100" dirty="0" smtClean="0">
                <a:solidFill>
                  <a:srgbClr val="FF0000"/>
                </a:solidFill>
              </a:rPr>
              <a:t>〜</a:t>
            </a:r>
            <a:endParaRPr lang="en-US" altLang="ja-JP" sz="3100" dirty="0" smtClean="0">
              <a:solidFill>
                <a:srgbClr val="FF0000"/>
              </a:solidFill>
            </a:endParaRPr>
          </a:p>
          <a:p>
            <a:endParaRPr lang="en-US" altLang="ja-JP" sz="2800" dirty="0" smtClean="0">
              <a:solidFill>
                <a:srgbClr val="FF0000"/>
              </a:solidFill>
            </a:endParaRPr>
          </a:p>
          <a:p>
            <a:endParaRPr lang="en-US" altLang="ja-JP" sz="2800" dirty="0">
              <a:solidFill>
                <a:srgbClr val="FF0000"/>
              </a:solidFill>
            </a:endParaRPr>
          </a:p>
          <a:p>
            <a:pPr algn="l"/>
            <a:r>
              <a:rPr lang="ja-JP" altLang="en-US" sz="2800" dirty="0" smtClean="0">
                <a:latin typeface="ＭＳ ゴシック"/>
                <a:ea typeface="ＭＳ ゴシック"/>
                <a:cs typeface="ＭＳ ゴシック"/>
              </a:rPr>
              <a:t>学習と教育方法の模索</a:t>
            </a:r>
            <a:endParaRPr lang="en-US" altLang="ja-JP" sz="2800" dirty="0" smtClean="0">
              <a:latin typeface="ＭＳ ゴシック"/>
              <a:ea typeface="ＭＳ ゴシック"/>
              <a:cs typeface="ＭＳ ゴシック"/>
            </a:endParaRPr>
          </a:p>
          <a:p>
            <a:pPr algn="l"/>
            <a:endParaRPr lang="ja-JP" altLang="ja-JP" sz="2800" dirty="0">
              <a:latin typeface="ＭＳ ゴシック"/>
              <a:ea typeface="ＭＳ ゴシック"/>
              <a:cs typeface="ＭＳ ゴシック"/>
            </a:endParaRPr>
          </a:p>
          <a:p>
            <a:pPr lvl="0" algn="l"/>
            <a:r>
              <a:rPr lang="en-US" altLang="ja-JP" sz="2800" dirty="0" smtClean="0"/>
              <a:t>○</a:t>
            </a:r>
            <a:r>
              <a:rPr lang="ja-JP" altLang="ja-JP" sz="2800" dirty="0" smtClean="0"/>
              <a:t>使用</a:t>
            </a:r>
            <a:r>
              <a:rPr lang="ja-JP" altLang="ja-JP" sz="2800" dirty="0"/>
              <a:t>テキスト：日誌，</a:t>
            </a:r>
            <a:r>
              <a:rPr lang="en-US" altLang="ja-JP" sz="2800" dirty="0"/>
              <a:t>JICWELS</a:t>
            </a:r>
            <a:r>
              <a:rPr lang="ja-JP" altLang="ja-JP" sz="2800" dirty="0"/>
              <a:t>などのものを使用し</a:t>
            </a:r>
            <a:r>
              <a:rPr lang="ja-JP" altLang="ja-JP" sz="2800" dirty="0" smtClean="0"/>
              <a:t>、</a:t>
            </a:r>
            <a:r>
              <a:rPr lang="ja-JP" altLang="en-US" sz="2800" dirty="0" smtClean="0"/>
              <a:t>シャ</a:t>
            </a:r>
            <a:r>
              <a:rPr lang="ja-JP" altLang="ja-JP" sz="2800" dirty="0" smtClean="0"/>
              <a:t>ドーイング</a:t>
            </a:r>
            <a:r>
              <a:rPr lang="ja-JP" altLang="ja-JP" sz="2800" dirty="0"/>
              <a:t>や音読もさせている。</a:t>
            </a:r>
          </a:p>
          <a:p>
            <a:pPr lvl="0" algn="l"/>
            <a:r>
              <a:rPr lang="en-US" altLang="ja-JP" sz="2800" dirty="0" smtClean="0"/>
              <a:t>○</a:t>
            </a:r>
            <a:r>
              <a:rPr lang="ja-JP" altLang="ja-JP" sz="2800" dirty="0" smtClean="0"/>
              <a:t>国家</a:t>
            </a:r>
            <a:r>
              <a:rPr lang="ja-JP" altLang="ja-JP" sz="2800" dirty="0"/>
              <a:t>試験の読解：その難しさは日本語と介護の問題が混在にあり双方の連携が要されるとの認識</a:t>
            </a:r>
          </a:p>
          <a:p>
            <a:pPr lvl="0" algn="l"/>
            <a:r>
              <a:rPr lang="en-US" altLang="ja-JP" sz="2800" dirty="0" smtClean="0"/>
              <a:t>○</a:t>
            </a:r>
            <a:r>
              <a:rPr lang="ja-JP" altLang="ja-JP" sz="2800" dirty="0" smtClean="0"/>
              <a:t>日本語</a:t>
            </a:r>
            <a:r>
              <a:rPr lang="ja-JP" altLang="ja-JP" sz="2800" dirty="0"/>
              <a:t>教育</a:t>
            </a:r>
            <a:r>
              <a:rPr lang="ja-JP" altLang="ja-JP" sz="2800" dirty="0" smtClean="0"/>
              <a:t>：＜</a:t>
            </a:r>
            <a:r>
              <a:rPr lang="ja-JP" altLang="ja-JP" sz="2800" dirty="0"/>
              <a:t>会話＞現場でのコミュニケーションの振り返り＜読解文法＞日本語能力試験</a:t>
            </a:r>
            <a:r>
              <a:rPr lang="en-US" altLang="ja-JP" sz="2800" dirty="0"/>
              <a:t>N</a:t>
            </a:r>
            <a:r>
              <a:rPr lang="ja-JP" altLang="ja-JP" sz="2800" dirty="0"/>
              <a:t>２程度文法や機能語</a:t>
            </a:r>
          </a:p>
          <a:p>
            <a:pPr lvl="0" algn="l"/>
            <a:r>
              <a:rPr lang="ja-JP" altLang="ja-JP" sz="2800" dirty="0"/>
              <a:t>国家試験対策『国家試験対策プロジェクト委員会』（通称</a:t>
            </a:r>
            <a:r>
              <a:rPr lang="en-US" altLang="ja-JP" sz="2800" dirty="0"/>
              <a:t>PJ</a:t>
            </a:r>
            <a:r>
              <a:rPr lang="ja-JP" altLang="ja-JP" sz="2800" dirty="0"/>
              <a:t>）によるワークショップを施設着任１年後より開始。週</a:t>
            </a:r>
            <a:r>
              <a:rPr lang="en-US" altLang="ja-JP" sz="2800" dirty="0"/>
              <a:t>3</a:t>
            </a:r>
            <a:r>
              <a:rPr lang="ja-JP" altLang="ja-JP" sz="2800" dirty="0"/>
              <a:t>回２時間（施設の介護福祉国家試験保持者とワークブック音読、読み合わせや説明・輪読。広義のピアラーニング。日本語教師にできない専門用語解説）などをしている。</a:t>
            </a:r>
          </a:p>
          <a:p>
            <a:pPr lvl="0" algn="l"/>
            <a:endParaRPr lang="ja-JP" altLang="ja-JP" sz="2800" dirty="0"/>
          </a:p>
          <a:p>
            <a:pPr algn="l"/>
            <a:endParaRPr lang="ja-JP" altLang="ja-JP" sz="2800" dirty="0"/>
          </a:p>
          <a:p>
            <a:endParaRPr lang="en-US" altLang="ja-JP" sz="2800" dirty="0">
              <a:solidFill>
                <a:srgbClr val="FF0000"/>
              </a:solidFill>
            </a:endParaRPr>
          </a:p>
          <a:p>
            <a:pPr algn="l"/>
            <a:endParaRPr lang="en-US" altLang="ja-JP" sz="2400" dirty="0" smtClean="0">
              <a:solidFill>
                <a:srgbClr val="FF0000"/>
              </a:solidFill>
            </a:endParaRPr>
          </a:p>
        </p:txBody>
      </p:sp>
    </p:spTree>
    <p:extLst>
      <p:ext uri="{BB962C8B-B14F-4D97-AF65-F5344CB8AC3E}">
        <p14:creationId xmlns:p14="http://schemas.microsoft.com/office/powerpoint/2010/main" val="359743682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3200" dirty="0"/>
              <a:t/>
            </a:r>
            <a:br>
              <a:rPr lang="ja-JP" altLang="ja-JP" sz="3200" dirty="0"/>
            </a:br>
            <a:r>
              <a:rPr lang="ja-JP" altLang="ja-JP" sz="3200" dirty="0"/>
              <a:t>　　　</a:t>
            </a:r>
            <a:endParaRPr lang="ja-JP" altLang="ja-JP" sz="2400" dirty="0"/>
          </a:p>
        </p:txBody>
      </p:sp>
      <p:sp>
        <p:nvSpPr>
          <p:cNvPr id="3" name="サブタイトル 2"/>
          <p:cNvSpPr>
            <a:spLocks noGrp="1"/>
          </p:cNvSpPr>
          <p:nvPr>
            <p:ph type="subTitle" idx="1"/>
          </p:nvPr>
        </p:nvSpPr>
        <p:spPr>
          <a:xfrm>
            <a:off x="544944" y="1154422"/>
            <a:ext cx="7989454" cy="4949593"/>
          </a:xfrm>
        </p:spPr>
        <p:txBody>
          <a:bodyPr>
            <a:normAutofit/>
          </a:bodyPr>
          <a:lstStyle/>
          <a:p>
            <a:r>
              <a:rPr lang="ja-JP" altLang="ja-JP" sz="2800" dirty="0">
                <a:solidFill>
                  <a:srgbClr val="FF0000"/>
                </a:solidFill>
              </a:rPr>
              <a:t>＊ある受け入れ介護施設の状況（理想的な例）</a:t>
            </a:r>
          </a:p>
          <a:p>
            <a:r>
              <a:rPr lang="ja-JP" altLang="ja-JP" sz="2800" dirty="0">
                <a:solidFill>
                  <a:srgbClr val="FF0000"/>
                </a:solidFill>
              </a:rPr>
              <a:t>　　</a:t>
            </a:r>
            <a:r>
              <a:rPr lang="ja-JP" altLang="ja-JP" sz="2800" dirty="0" smtClean="0">
                <a:solidFill>
                  <a:srgbClr val="FF0000"/>
                </a:solidFill>
              </a:rPr>
              <a:t>〜</a:t>
            </a:r>
            <a:r>
              <a:rPr lang="en-US" altLang="ja-JP" sz="2800" dirty="0">
                <a:solidFill>
                  <a:srgbClr val="FF0000"/>
                </a:solidFill>
              </a:rPr>
              <a:t>EPA</a:t>
            </a:r>
            <a:r>
              <a:rPr lang="ja-JP" altLang="ja-JP" sz="2800" dirty="0">
                <a:solidFill>
                  <a:srgbClr val="FF0000"/>
                </a:solidFill>
              </a:rPr>
              <a:t>の受け入れから市民リテラシーへ</a:t>
            </a:r>
            <a:r>
              <a:rPr lang="ja-JP" altLang="ja-JP" sz="2800" dirty="0" smtClean="0">
                <a:solidFill>
                  <a:srgbClr val="FF0000"/>
                </a:solidFill>
              </a:rPr>
              <a:t>〜</a:t>
            </a:r>
            <a:endParaRPr lang="en-US" altLang="ja-JP" sz="2800" dirty="0" smtClean="0">
              <a:solidFill>
                <a:srgbClr val="FF0000"/>
              </a:solidFill>
            </a:endParaRPr>
          </a:p>
          <a:p>
            <a:pPr algn="l"/>
            <a:endParaRPr lang="en-US" altLang="ja-JP" sz="2800" dirty="0" smtClean="0">
              <a:solidFill>
                <a:srgbClr val="FF0000"/>
              </a:solidFill>
            </a:endParaRPr>
          </a:p>
          <a:p>
            <a:pPr algn="l"/>
            <a:r>
              <a:rPr lang="ja-JP" altLang="en-US" sz="2800" dirty="0" smtClean="0">
                <a:latin typeface="ＭＳ ゴシック"/>
                <a:ea typeface="ＭＳ ゴシック"/>
                <a:cs typeface="ＭＳ ゴシック"/>
              </a:rPr>
              <a:t>学習</a:t>
            </a:r>
            <a:r>
              <a:rPr lang="ja-JP" altLang="en-US" sz="2800" dirty="0">
                <a:latin typeface="ＭＳ ゴシック"/>
                <a:ea typeface="ＭＳ ゴシック"/>
                <a:cs typeface="ＭＳ ゴシック"/>
              </a:rPr>
              <a:t>と教育方法の模索</a:t>
            </a:r>
            <a:endParaRPr lang="en-US" altLang="ja-JP" sz="2800" dirty="0">
              <a:latin typeface="ＭＳ ゴシック"/>
              <a:ea typeface="ＭＳ ゴシック"/>
              <a:cs typeface="ＭＳ ゴシック"/>
            </a:endParaRPr>
          </a:p>
          <a:p>
            <a:pPr lvl="0" algn="l"/>
            <a:r>
              <a:rPr lang="en-US" altLang="ja-JP" dirty="0" smtClean="0"/>
              <a:t>○</a:t>
            </a:r>
            <a:r>
              <a:rPr lang="ja-JP" altLang="ja-JP" dirty="0" smtClean="0"/>
              <a:t>日本語</a:t>
            </a:r>
            <a:r>
              <a:rPr lang="ja-JP" altLang="ja-JP" dirty="0"/>
              <a:t>教師に日本語を教えてもらえればいいというだけでなく、施設職員も日本語教師の問題を共有していく必要がある。日本語の問題なのか、専門用語の問題なのかを明確にし、フォロー</a:t>
            </a:r>
            <a:r>
              <a:rPr lang="ja-JP" altLang="ja-JP" dirty="0" smtClean="0"/>
              <a:t>。</a:t>
            </a:r>
            <a:endParaRPr lang="en-US" altLang="ja-JP" dirty="0" smtClean="0"/>
          </a:p>
          <a:p>
            <a:pPr lvl="0" algn="l"/>
            <a:endParaRPr lang="en-US" altLang="ja-JP" dirty="0" smtClean="0"/>
          </a:p>
          <a:p>
            <a:pPr lvl="0" algn="l"/>
            <a:r>
              <a:rPr lang="en-US" altLang="ja-JP" dirty="0" smtClean="0"/>
              <a:t>○</a:t>
            </a:r>
            <a:r>
              <a:rPr lang="ja-JP" altLang="ja-JP" dirty="0" smtClean="0"/>
              <a:t>来</a:t>
            </a:r>
            <a:r>
              <a:rPr lang="ja-JP" altLang="ja-JP" dirty="0"/>
              <a:t>荘１年次に専門学校で６日間の養成講座を体験受講した。候補者：先生の話は早かったから分からなかったが、内容ななんとなくわかった。他の日本人の受講者は、外国人なのにすごいね、頑張ってねと言ってくれて、うれしくて頑張りたいと思ったという感想。</a:t>
            </a:r>
          </a:p>
          <a:p>
            <a:pPr lvl="0" algn="l"/>
            <a:endParaRPr lang="ja-JP" altLang="ja-JP" sz="2800" dirty="0"/>
          </a:p>
          <a:p>
            <a:pPr algn="l"/>
            <a:endParaRPr lang="ja-JP" altLang="ja-JP" sz="2800" dirty="0"/>
          </a:p>
          <a:p>
            <a:endParaRPr lang="en-US" altLang="ja-JP" sz="2800" dirty="0">
              <a:solidFill>
                <a:srgbClr val="FF0000"/>
              </a:solidFill>
            </a:endParaRPr>
          </a:p>
          <a:p>
            <a:pPr algn="l"/>
            <a:endParaRPr lang="en-US" altLang="ja-JP" sz="2400" dirty="0" smtClean="0">
              <a:solidFill>
                <a:srgbClr val="FF0000"/>
              </a:solidFill>
            </a:endParaRPr>
          </a:p>
        </p:txBody>
      </p:sp>
    </p:spTree>
    <p:extLst>
      <p:ext uri="{BB962C8B-B14F-4D97-AF65-F5344CB8AC3E}">
        <p14:creationId xmlns:p14="http://schemas.microsoft.com/office/powerpoint/2010/main" val="150067196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3200" dirty="0"/>
              <a:t>　　　</a:t>
            </a:r>
            <a:endParaRPr lang="ja-JP" altLang="ja-JP" sz="2400" dirty="0"/>
          </a:p>
        </p:txBody>
      </p:sp>
      <p:sp>
        <p:nvSpPr>
          <p:cNvPr id="3" name="サブタイトル 2"/>
          <p:cNvSpPr>
            <a:spLocks noGrp="1"/>
          </p:cNvSpPr>
          <p:nvPr>
            <p:ph type="subTitle" idx="1"/>
          </p:nvPr>
        </p:nvSpPr>
        <p:spPr>
          <a:xfrm>
            <a:off x="544944" y="1154422"/>
            <a:ext cx="7989454" cy="4949593"/>
          </a:xfrm>
        </p:spPr>
        <p:txBody>
          <a:bodyPr>
            <a:normAutofit/>
          </a:bodyPr>
          <a:lstStyle/>
          <a:p>
            <a:r>
              <a:rPr lang="ja-JP" altLang="ja-JP" sz="2800" dirty="0">
                <a:solidFill>
                  <a:srgbClr val="FF0000"/>
                </a:solidFill>
              </a:rPr>
              <a:t>＊ある受け入れ介護施設の状況（理想的な例）</a:t>
            </a:r>
          </a:p>
          <a:p>
            <a:r>
              <a:rPr lang="ja-JP" altLang="ja-JP" sz="2800" dirty="0">
                <a:solidFill>
                  <a:srgbClr val="FF0000"/>
                </a:solidFill>
              </a:rPr>
              <a:t>　　</a:t>
            </a:r>
            <a:r>
              <a:rPr lang="ja-JP" altLang="ja-JP" sz="2800" dirty="0" smtClean="0">
                <a:solidFill>
                  <a:srgbClr val="FF0000"/>
                </a:solidFill>
              </a:rPr>
              <a:t>〜</a:t>
            </a:r>
            <a:r>
              <a:rPr lang="en-US" altLang="ja-JP" sz="2800" dirty="0">
                <a:solidFill>
                  <a:srgbClr val="FF0000"/>
                </a:solidFill>
              </a:rPr>
              <a:t>EPA</a:t>
            </a:r>
            <a:r>
              <a:rPr lang="ja-JP" altLang="ja-JP" sz="2800" dirty="0">
                <a:solidFill>
                  <a:srgbClr val="FF0000"/>
                </a:solidFill>
              </a:rPr>
              <a:t>の受け入れから市民リテラシーへ</a:t>
            </a:r>
            <a:r>
              <a:rPr lang="ja-JP" altLang="ja-JP" sz="2800" dirty="0" smtClean="0">
                <a:solidFill>
                  <a:srgbClr val="FF0000"/>
                </a:solidFill>
              </a:rPr>
              <a:t>〜</a:t>
            </a:r>
            <a:endParaRPr lang="en-US" altLang="ja-JP" sz="2800" dirty="0" smtClean="0">
              <a:solidFill>
                <a:srgbClr val="FF0000"/>
              </a:solidFill>
            </a:endParaRPr>
          </a:p>
          <a:p>
            <a:pPr algn="l"/>
            <a:endParaRPr lang="en-US" altLang="ja-JP" sz="2800" dirty="0" smtClean="0">
              <a:solidFill>
                <a:srgbClr val="FF0000"/>
              </a:solidFill>
            </a:endParaRPr>
          </a:p>
          <a:p>
            <a:pPr algn="l"/>
            <a:r>
              <a:rPr lang="ja-JP" altLang="en-US" sz="2800" dirty="0" smtClean="0">
                <a:latin typeface="ＭＳ ゴシック"/>
                <a:ea typeface="ＭＳ ゴシック"/>
                <a:cs typeface="ＭＳ ゴシック"/>
              </a:rPr>
              <a:t>学習</a:t>
            </a:r>
            <a:r>
              <a:rPr lang="ja-JP" altLang="en-US" sz="2800" dirty="0">
                <a:latin typeface="ＭＳ ゴシック"/>
                <a:ea typeface="ＭＳ ゴシック"/>
                <a:cs typeface="ＭＳ ゴシック"/>
              </a:rPr>
              <a:t>と教育方法の模索</a:t>
            </a:r>
            <a:endParaRPr lang="en-US" altLang="ja-JP" sz="2800" dirty="0">
              <a:latin typeface="ＭＳ ゴシック"/>
              <a:ea typeface="ＭＳ ゴシック"/>
              <a:cs typeface="ＭＳ ゴシック"/>
            </a:endParaRPr>
          </a:p>
          <a:p>
            <a:pPr lvl="0" algn="l"/>
            <a:r>
              <a:rPr lang="en-US" altLang="ja-JP" dirty="0" smtClean="0"/>
              <a:t>○</a:t>
            </a:r>
            <a:r>
              <a:rPr lang="ja-JP" altLang="ja-JP" dirty="0"/>
              <a:t>外部に出して、施設以外の方と日本語で友達になり、モチベーションが上がった。模擬試験成績は</a:t>
            </a:r>
            <a:r>
              <a:rPr lang="en-US" altLang="ja-JP" dirty="0"/>
              <a:t>30</a:t>
            </a:r>
            <a:r>
              <a:rPr lang="ja-JP" altLang="ja-JP" dirty="0"/>
              <a:t>％得点だったが有効。</a:t>
            </a:r>
          </a:p>
          <a:p>
            <a:pPr lvl="0" algn="l"/>
            <a:endParaRPr lang="en-US" altLang="ja-JP" dirty="0" smtClean="0"/>
          </a:p>
          <a:p>
            <a:pPr lvl="0" algn="l"/>
            <a:r>
              <a:rPr lang="en-US" altLang="ja-JP" dirty="0" smtClean="0"/>
              <a:t>○</a:t>
            </a:r>
            <a:r>
              <a:rPr lang="ja-JP" altLang="ja-JP" dirty="0" smtClean="0"/>
              <a:t>施設</a:t>
            </a:r>
            <a:r>
              <a:rPr lang="ja-JP" altLang="ja-JP" dirty="0"/>
              <a:t>職員は日本語を専門的に指導する能力が不足。日本語の日常会話はできているため、施設職員は日本語が分かると判断しがちだが、日本語の能力自体は偏りがある。それを外部の日本語教師に依頼することによって、技能を伸ばす必要があると判断した。</a:t>
            </a:r>
          </a:p>
          <a:p>
            <a:pPr algn="l"/>
            <a:endParaRPr lang="ja-JP" altLang="ja-JP" sz="2800" dirty="0"/>
          </a:p>
          <a:p>
            <a:pPr algn="l"/>
            <a:endParaRPr lang="en-US" altLang="ja-JP" sz="2800" dirty="0">
              <a:solidFill>
                <a:srgbClr val="FF0000"/>
              </a:solidFill>
            </a:endParaRPr>
          </a:p>
          <a:p>
            <a:pPr algn="l"/>
            <a:endParaRPr lang="en-US" altLang="ja-JP" sz="2400" dirty="0" smtClean="0">
              <a:solidFill>
                <a:srgbClr val="FF0000"/>
              </a:solidFill>
            </a:endParaRPr>
          </a:p>
        </p:txBody>
      </p:sp>
    </p:spTree>
    <p:extLst>
      <p:ext uri="{BB962C8B-B14F-4D97-AF65-F5344CB8AC3E}">
        <p14:creationId xmlns:p14="http://schemas.microsoft.com/office/powerpoint/2010/main" val="113298562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3200" dirty="0"/>
              <a:t>　　　</a:t>
            </a:r>
            <a:endParaRPr lang="ja-JP" altLang="ja-JP" sz="2400" dirty="0"/>
          </a:p>
        </p:txBody>
      </p:sp>
      <p:sp>
        <p:nvSpPr>
          <p:cNvPr id="3" name="サブタイトル 2"/>
          <p:cNvSpPr>
            <a:spLocks noGrp="1"/>
          </p:cNvSpPr>
          <p:nvPr>
            <p:ph type="subTitle" idx="1"/>
          </p:nvPr>
        </p:nvSpPr>
        <p:spPr>
          <a:xfrm>
            <a:off x="544944" y="1356446"/>
            <a:ext cx="7989454" cy="4949593"/>
          </a:xfrm>
        </p:spPr>
        <p:txBody>
          <a:bodyPr>
            <a:normAutofit fontScale="92500" lnSpcReduction="10000"/>
          </a:bodyPr>
          <a:lstStyle/>
          <a:p>
            <a:r>
              <a:rPr lang="ja-JP" altLang="ja-JP" sz="2800" dirty="0">
                <a:solidFill>
                  <a:srgbClr val="FF0000"/>
                </a:solidFill>
              </a:rPr>
              <a:t>＊ある受け入れ介護施設の状況（理想的な例）</a:t>
            </a:r>
          </a:p>
          <a:p>
            <a:r>
              <a:rPr lang="ja-JP" altLang="ja-JP" sz="2800" dirty="0">
                <a:solidFill>
                  <a:srgbClr val="FF0000"/>
                </a:solidFill>
              </a:rPr>
              <a:t>　　</a:t>
            </a:r>
            <a:r>
              <a:rPr lang="ja-JP" altLang="ja-JP" sz="2800" dirty="0" smtClean="0">
                <a:solidFill>
                  <a:srgbClr val="FF0000"/>
                </a:solidFill>
              </a:rPr>
              <a:t>〜</a:t>
            </a:r>
            <a:r>
              <a:rPr lang="en-US" altLang="ja-JP" sz="2800" dirty="0">
                <a:solidFill>
                  <a:srgbClr val="FF0000"/>
                </a:solidFill>
              </a:rPr>
              <a:t>EPA</a:t>
            </a:r>
            <a:r>
              <a:rPr lang="ja-JP" altLang="ja-JP" sz="2800" dirty="0">
                <a:solidFill>
                  <a:srgbClr val="FF0000"/>
                </a:solidFill>
              </a:rPr>
              <a:t>の受け入れから市民リテラシーへ</a:t>
            </a:r>
            <a:r>
              <a:rPr lang="ja-JP" altLang="ja-JP" sz="2800" dirty="0" smtClean="0">
                <a:solidFill>
                  <a:srgbClr val="FF0000"/>
                </a:solidFill>
              </a:rPr>
              <a:t>〜</a:t>
            </a:r>
            <a:endParaRPr lang="en-US" altLang="ja-JP" sz="2800" dirty="0" smtClean="0">
              <a:solidFill>
                <a:srgbClr val="FF0000"/>
              </a:solidFill>
            </a:endParaRPr>
          </a:p>
          <a:p>
            <a:endParaRPr lang="en-US" altLang="ja-JP" sz="2800" dirty="0">
              <a:solidFill>
                <a:srgbClr val="FF0000"/>
              </a:solidFill>
            </a:endParaRPr>
          </a:p>
          <a:p>
            <a:pPr algn="l"/>
            <a:r>
              <a:rPr lang="ja-JP" altLang="en-US" sz="2800" dirty="0">
                <a:latin typeface="ＭＳ ゴシック"/>
                <a:ea typeface="ＭＳ ゴシック"/>
                <a:cs typeface="ＭＳ ゴシック"/>
              </a:rPr>
              <a:t>学習と教育方法の模索</a:t>
            </a:r>
            <a:endParaRPr lang="en-US" altLang="ja-JP" sz="2800" dirty="0">
              <a:latin typeface="ＭＳ ゴシック"/>
              <a:ea typeface="ＭＳ ゴシック"/>
              <a:cs typeface="ＭＳ ゴシック"/>
            </a:endParaRPr>
          </a:p>
          <a:p>
            <a:pPr lvl="0" algn="l"/>
            <a:endParaRPr lang="en-US" altLang="ja-JP" dirty="0" smtClean="0"/>
          </a:p>
          <a:p>
            <a:pPr lvl="0" algn="l"/>
            <a:r>
              <a:rPr lang="en-US" altLang="ja-JP" dirty="0" smtClean="0"/>
              <a:t>○</a:t>
            </a:r>
            <a:r>
              <a:rPr lang="ja-JP" altLang="ja-JP" dirty="0"/>
              <a:t>施設職員も身近な教師として、日本語の間違いを訂正するなどが必要。職員は彼らの日本語に対して「問題ない」というが、正確な日本語を話しているのかと、会話がだいたいできるかなどは別。施設同士のつながりも少ないので、横のつながりも必要。職員にアンケートを取ったが、候補者に対して、指示や聞き取りはできると判断している職員は多いが、書きとなると弱いと見ている人が多い</a:t>
            </a:r>
            <a:r>
              <a:rPr lang="ja-JP" altLang="ja-JP" dirty="0" smtClean="0"/>
              <a:t>。</a:t>
            </a:r>
            <a:endParaRPr lang="en-US" altLang="ja-JP" dirty="0" smtClean="0"/>
          </a:p>
          <a:p>
            <a:pPr lvl="0" algn="l"/>
            <a:endParaRPr lang="ja-JP" altLang="ja-JP" dirty="0"/>
          </a:p>
          <a:p>
            <a:pPr lvl="0" algn="l"/>
            <a:r>
              <a:rPr lang="en-US" altLang="ja-JP" dirty="0" smtClean="0"/>
              <a:t>○</a:t>
            </a:r>
            <a:r>
              <a:rPr lang="ja-JP" altLang="ja-JP" dirty="0" smtClean="0"/>
              <a:t>候補者</a:t>
            </a:r>
            <a:r>
              <a:rPr lang="ja-JP" altLang="ja-JP" dirty="0"/>
              <a:t>と接することで、外国人に対する意識も変わった。お互いを理解して、共に成長する環境から、共生共存や協働を考えている。</a:t>
            </a:r>
            <a:r>
              <a:rPr lang="en-US" altLang="ja-JP" dirty="0"/>
              <a:t>EPA</a:t>
            </a:r>
            <a:r>
              <a:rPr lang="ja-JP" altLang="ja-JP" dirty="0"/>
              <a:t>の受け入れ施設での実績がデータとなり、そのデータを積み重ねていく段階。フェイスブックやライン等で情報共有を図っている。</a:t>
            </a:r>
          </a:p>
          <a:p>
            <a:pPr lvl="0" algn="l"/>
            <a:endParaRPr lang="en-US" altLang="ja-JP" dirty="0"/>
          </a:p>
          <a:p>
            <a:pPr lvl="0" algn="l"/>
            <a:endParaRPr lang="ja-JP" altLang="ja-JP" dirty="0"/>
          </a:p>
          <a:p>
            <a:pPr algn="l"/>
            <a:endParaRPr lang="ja-JP" altLang="ja-JP" sz="2800" dirty="0"/>
          </a:p>
          <a:p>
            <a:pPr algn="l"/>
            <a:endParaRPr lang="en-US" altLang="ja-JP" sz="2800" dirty="0">
              <a:solidFill>
                <a:srgbClr val="FF0000"/>
              </a:solidFill>
            </a:endParaRPr>
          </a:p>
          <a:p>
            <a:pPr algn="l"/>
            <a:endParaRPr lang="en-US" altLang="ja-JP" sz="2400" dirty="0" smtClean="0">
              <a:solidFill>
                <a:srgbClr val="FF0000"/>
              </a:solidFill>
            </a:endParaRPr>
          </a:p>
        </p:txBody>
      </p:sp>
    </p:spTree>
    <p:extLst>
      <p:ext uri="{BB962C8B-B14F-4D97-AF65-F5344CB8AC3E}">
        <p14:creationId xmlns:p14="http://schemas.microsoft.com/office/powerpoint/2010/main" val="67172066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3200" dirty="0"/>
              <a:t>　　　</a:t>
            </a:r>
            <a:endParaRPr lang="ja-JP" altLang="ja-JP" sz="2400" dirty="0"/>
          </a:p>
        </p:txBody>
      </p:sp>
      <p:sp>
        <p:nvSpPr>
          <p:cNvPr id="3" name="サブタイトル 2"/>
          <p:cNvSpPr>
            <a:spLocks noGrp="1"/>
          </p:cNvSpPr>
          <p:nvPr>
            <p:ph type="subTitle" idx="1"/>
          </p:nvPr>
        </p:nvSpPr>
        <p:spPr>
          <a:xfrm>
            <a:off x="544944" y="836955"/>
            <a:ext cx="7989454" cy="4949593"/>
          </a:xfrm>
        </p:spPr>
        <p:txBody>
          <a:bodyPr>
            <a:normAutofit fontScale="92500" lnSpcReduction="10000"/>
          </a:bodyPr>
          <a:lstStyle/>
          <a:p>
            <a:r>
              <a:rPr lang="ja-JP" altLang="ja-JP" sz="2800" dirty="0">
                <a:latin typeface="ＤＦＰ太丸ゴシック体"/>
                <a:ea typeface="ＤＦＰ太丸ゴシック体"/>
                <a:cs typeface="ＤＦＰ太丸ゴシック体"/>
              </a:rPr>
              <a:t>Ⅱ</a:t>
            </a:r>
            <a:r>
              <a:rPr lang="en-US" altLang="ja-JP" sz="2800" dirty="0">
                <a:latin typeface="ＤＦＰ太丸ゴシック体"/>
                <a:ea typeface="ＤＦＰ太丸ゴシック体"/>
                <a:cs typeface="ＤＦＰ太丸ゴシック体"/>
              </a:rPr>
              <a:t>. </a:t>
            </a:r>
            <a:r>
              <a:rPr lang="ja-JP" altLang="ja-JP" sz="2800" dirty="0">
                <a:latin typeface="ＤＦＰ太丸ゴシック体"/>
                <a:ea typeface="ＤＦＰ太丸ゴシック体"/>
                <a:cs typeface="ＤＦＰ太丸ゴシック体"/>
              </a:rPr>
              <a:t>首都大学東京＋東京都知事</a:t>
            </a:r>
            <a:r>
              <a:rPr lang="ja-JP" altLang="ja-JP" sz="2800" dirty="0" smtClean="0">
                <a:latin typeface="ＤＦＰ太丸ゴシック体"/>
                <a:ea typeface="ＤＦＰ太丸ゴシック体"/>
                <a:cs typeface="ＤＦＰ太丸ゴシック体"/>
              </a:rPr>
              <a:t>本局</a:t>
            </a:r>
            <a:endParaRPr lang="en-US" altLang="ja-JP" sz="2800" dirty="0" smtClean="0">
              <a:latin typeface="ＤＦＰ太丸ゴシック体"/>
              <a:ea typeface="ＤＦＰ太丸ゴシック体"/>
              <a:cs typeface="ＤＦＰ太丸ゴシック体"/>
            </a:endParaRPr>
          </a:p>
          <a:p>
            <a:r>
              <a:rPr lang="ja-JP" altLang="ja-JP" sz="2800" dirty="0" smtClean="0">
                <a:latin typeface="ＤＦＰ太丸ゴシック体"/>
                <a:ea typeface="ＤＦＰ太丸ゴシック体"/>
                <a:cs typeface="ＤＦＰ太丸ゴシック体"/>
              </a:rPr>
              <a:t>「</a:t>
            </a:r>
            <a:r>
              <a:rPr lang="ja-JP" altLang="ja-JP" sz="2800" dirty="0">
                <a:latin typeface="ＤＦＰ太丸ゴシック体"/>
                <a:ea typeface="ＤＦＰ太丸ゴシック体"/>
                <a:cs typeface="ＤＦＰ太丸ゴシック体"/>
              </a:rPr>
              <a:t>アジアと日本の将来を担う医療人材」</a:t>
            </a:r>
          </a:p>
          <a:p>
            <a:endParaRPr lang="en-US" altLang="ja-JP" sz="2800" dirty="0">
              <a:solidFill>
                <a:srgbClr val="FF0000"/>
              </a:solidFill>
            </a:endParaRPr>
          </a:p>
          <a:p>
            <a:r>
              <a:rPr lang="ja-JP" altLang="ja-JP" sz="2800" dirty="0"/>
              <a:t>介護の日本語教育部門</a:t>
            </a:r>
            <a:r>
              <a:rPr lang="ja-JP" altLang="ja-JP" sz="2800" dirty="0" smtClean="0"/>
              <a:t>：（</a:t>
            </a:r>
            <a:r>
              <a:rPr lang="en-US" altLang="ja-JP" sz="2800" dirty="0"/>
              <a:t>2012</a:t>
            </a:r>
            <a:r>
              <a:rPr lang="ja-JP" altLang="ja-JP" sz="2800" dirty="0"/>
              <a:t>年〜</a:t>
            </a:r>
            <a:r>
              <a:rPr lang="en-US" altLang="ja-JP" sz="2800" dirty="0"/>
              <a:t>2014</a:t>
            </a:r>
            <a:r>
              <a:rPr lang="ja-JP" altLang="ja-JP" sz="2800" dirty="0"/>
              <a:t>年度</a:t>
            </a:r>
            <a:r>
              <a:rPr lang="ja-JP" altLang="ja-JP" sz="2800" dirty="0" smtClean="0"/>
              <a:t>）</a:t>
            </a:r>
            <a:endParaRPr lang="en-US" altLang="ja-JP" sz="2800" dirty="0" smtClean="0"/>
          </a:p>
          <a:p>
            <a:endParaRPr lang="ja-JP" altLang="ja-JP" sz="2800" dirty="0"/>
          </a:p>
          <a:p>
            <a:pPr lvl="0" algn="l"/>
            <a:endParaRPr lang="en-US" altLang="ja-JP" dirty="0" smtClean="0"/>
          </a:p>
          <a:p>
            <a:pPr algn="l"/>
            <a:r>
              <a:rPr lang="en-US" altLang="ja-JP" dirty="0" smtClean="0"/>
              <a:t>○</a:t>
            </a:r>
            <a:r>
              <a:rPr lang="ja-JP" altLang="ja-JP" dirty="0"/>
              <a:t>日本語／専門日本語コース（秋葉原ャンパス）で対面型</a:t>
            </a:r>
            <a:r>
              <a:rPr lang="ja-JP" altLang="ja-JP" dirty="0" smtClean="0"/>
              <a:t>授業</a:t>
            </a:r>
            <a:endParaRPr lang="en-US" altLang="ja-JP" dirty="0" smtClean="0"/>
          </a:p>
          <a:p>
            <a:pPr algn="l"/>
            <a:endParaRPr lang="en-US" altLang="ja-JP" dirty="0" smtClean="0"/>
          </a:p>
          <a:p>
            <a:pPr algn="l"/>
            <a:r>
              <a:rPr lang="en-US" altLang="ja-JP" dirty="0" smtClean="0"/>
              <a:t>○</a:t>
            </a:r>
            <a:r>
              <a:rPr lang="en-US" altLang="ja-JP" dirty="0"/>
              <a:t>WEB</a:t>
            </a:r>
            <a:r>
              <a:rPr lang="ja-JP" altLang="ja-JP" dirty="0"/>
              <a:t>漢字</a:t>
            </a:r>
            <a:r>
              <a:rPr lang="ja-JP" altLang="ja-JP" dirty="0" smtClean="0"/>
              <a:t>チュートリアル</a:t>
            </a:r>
            <a:endParaRPr lang="en-US" altLang="ja-JP" dirty="0" smtClean="0"/>
          </a:p>
          <a:p>
            <a:pPr algn="l"/>
            <a:endParaRPr lang="en-US" altLang="ja-JP" dirty="0"/>
          </a:p>
          <a:p>
            <a:pPr algn="l"/>
            <a:r>
              <a:rPr lang="en-US" altLang="ja-JP" dirty="0" smtClean="0"/>
              <a:t>○</a:t>
            </a:r>
            <a:r>
              <a:rPr lang="ja-JP" altLang="ja-JP" dirty="0"/>
              <a:t>インドネシア教育大学看護学科への</a:t>
            </a:r>
            <a:r>
              <a:rPr lang="ja-JP" altLang="ja-JP" dirty="0" smtClean="0"/>
              <a:t>プレラーニング</a:t>
            </a:r>
            <a:endParaRPr lang="en-US" altLang="ja-JP" dirty="0" smtClean="0"/>
          </a:p>
          <a:p>
            <a:pPr algn="l"/>
            <a:r>
              <a:rPr lang="ja-JP" altLang="ja-JP" dirty="0"/>
              <a:t>　</a:t>
            </a:r>
            <a:r>
              <a:rPr lang="ja-JP" altLang="en-US" dirty="0" smtClean="0"/>
              <a:t>　　　　　　　　　　　　　（将来の</a:t>
            </a:r>
            <a:r>
              <a:rPr lang="en-US" altLang="ja-JP" dirty="0" smtClean="0"/>
              <a:t>EPA</a:t>
            </a:r>
            <a:r>
              <a:rPr lang="ja-JP" altLang="en-US" dirty="0" smtClean="0"/>
              <a:t>候補者向け）</a:t>
            </a:r>
            <a:endParaRPr lang="en-US" altLang="ja-JP" dirty="0" smtClean="0"/>
          </a:p>
          <a:p>
            <a:pPr algn="l"/>
            <a:r>
              <a:rPr lang="ja-JP" altLang="ja-JP" dirty="0" smtClean="0"/>
              <a:t> </a:t>
            </a:r>
            <a:endParaRPr lang="ja-JP" altLang="ja-JP" dirty="0"/>
          </a:p>
          <a:p>
            <a:pPr lvl="0" algn="l"/>
            <a:r>
              <a:rPr lang="en-US" altLang="ja-JP" dirty="0" smtClean="0"/>
              <a:t>○</a:t>
            </a:r>
            <a:r>
              <a:rPr lang="ja-JP" altLang="ja-JP" dirty="0" smtClean="0"/>
              <a:t>介護</a:t>
            </a:r>
            <a:r>
              <a:rPr lang="ja-JP" altLang="ja-JP" dirty="0"/>
              <a:t>の専門は『国際医療福祉大学』が国家試験対策講座（青山）</a:t>
            </a:r>
          </a:p>
          <a:p>
            <a:pPr lvl="0" algn="l"/>
            <a:endParaRPr lang="ja-JP" altLang="ja-JP" dirty="0"/>
          </a:p>
          <a:p>
            <a:pPr lvl="0" algn="l"/>
            <a:endParaRPr lang="en-US" altLang="ja-JP" dirty="0"/>
          </a:p>
          <a:p>
            <a:pPr lvl="0" algn="l"/>
            <a:endParaRPr lang="ja-JP" altLang="ja-JP" dirty="0"/>
          </a:p>
          <a:p>
            <a:pPr algn="l"/>
            <a:endParaRPr lang="ja-JP" altLang="ja-JP" sz="2800" dirty="0"/>
          </a:p>
          <a:p>
            <a:pPr algn="l"/>
            <a:endParaRPr lang="en-US" altLang="ja-JP" sz="2800" dirty="0">
              <a:solidFill>
                <a:srgbClr val="FF0000"/>
              </a:solidFill>
            </a:endParaRPr>
          </a:p>
          <a:p>
            <a:pPr algn="l"/>
            <a:endParaRPr lang="en-US" altLang="ja-JP" sz="2400" dirty="0" smtClean="0">
              <a:solidFill>
                <a:srgbClr val="FF0000"/>
              </a:solidFill>
            </a:endParaRPr>
          </a:p>
        </p:txBody>
      </p:sp>
    </p:spTree>
    <p:extLst>
      <p:ext uri="{BB962C8B-B14F-4D97-AF65-F5344CB8AC3E}">
        <p14:creationId xmlns:p14="http://schemas.microsoft.com/office/powerpoint/2010/main" val="141668857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3200" dirty="0"/>
              <a:t>　　　</a:t>
            </a:r>
            <a:endParaRPr lang="ja-JP" altLang="ja-JP" sz="2400" dirty="0"/>
          </a:p>
        </p:txBody>
      </p:sp>
      <p:sp>
        <p:nvSpPr>
          <p:cNvPr id="3" name="サブタイトル 2"/>
          <p:cNvSpPr>
            <a:spLocks noGrp="1"/>
          </p:cNvSpPr>
          <p:nvPr>
            <p:ph type="subTitle" idx="1"/>
          </p:nvPr>
        </p:nvSpPr>
        <p:spPr>
          <a:xfrm>
            <a:off x="544944" y="836955"/>
            <a:ext cx="7989454" cy="4949593"/>
          </a:xfrm>
        </p:spPr>
        <p:txBody>
          <a:bodyPr>
            <a:normAutofit/>
          </a:bodyPr>
          <a:lstStyle/>
          <a:p>
            <a:r>
              <a:rPr lang="ja-JP" altLang="ja-JP" sz="2800" dirty="0">
                <a:latin typeface="ＤＦＰ太丸ゴシック体"/>
                <a:ea typeface="ＤＦＰ太丸ゴシック体"/>
                <a:cs typeface="ＤＦＰ太丸ゴシック体"/>
              </a:rPr>
              <a:t>Ⅱ</a:t>
            </a:r>
            <a:r>
              <a:rPr lang="en-US" altLang="ja-JP" sz="2800" dirty="0">
                <a:latin typeface="ＤＦＰ太丸ゴシック体"/>
                <a:ea typeface="ＤＦＰ太丸ゴシック体"/>
                <a:cs typeface="ＤＦＰ太丸ゴシック体"/>
              </a:rPr>
              <a:t>. </a:t>
            </a:r>
            <a:r>
              <a:rPr lang="ja-JP" altLang="ja-JP" sz="2800" dirty="0">
                <a:latin typeface="ＤＦＰ太丸ゴシック体"/>
                <a:ea typeface="ＤＦＰ太丸ゴシック体"/>
                <a:cs typeface="ＤＦＰ太丸ゴシック体"/>
              </a:rPr>
              <a:t>首都大学東京＋東京都知事</a:t>
            </a:r>
            <a:r>
              <a:rPr lang="ja-JP" altLang="ja-JP" sz="2800" dirty="0" smtClean="0">
                <a:latin typeface="ＤＦＰ太丸ゴシック体"/>
                <a:ea typeface="ＤＦＰ太丸ゴシック体"/>
                <a:cs typeface="ＤＦＰ太丸ゴシック体"/>
              </a:rPr>
              <a:t>本局</a:t>
            </a:r>
            <a:endParaRPr lang="en-US" altLang="ja-JP" sz="2800" dirty="0" smtClean="0">
              <a:latin typeface="ＤＦＰ太丸ゴシック体"/>
              <a:ea typeface="ＤＦＰ太丸ゴシック体"/>
              <a:cs typeface="ＤＦＰ太丸ゴシック体"/>
            </a:endParaRPr>
          </a:p>
          <a:p>
            <a:r>
              <a:rPr lang="ja-JP" altLang="ja-JP" sz="2800" dirty="0" smtClean="0">
                <a:latin typeface="ＤＦＰ太丸ゴシック体"/>
                <a:ea typeface="ＤＦＰ太丸ゴシック体"/>
                <a:cs typeface="ＤＦＰ太丸ゴシック体"/>
              </a:rPr>
              <a:t>「</a:t>
            </a:r>
            <a:r>
              <a:rPr lang="ja-JP" altLang="ja-JP" sz="2800" dirty="0">
                <a:latin typeface="ＤＦＰ太丸ゴシック体"/>
                <a:ea typeface="ＤＦＰ太丸ゴシック体"/>
                <a:cs typeface="ＤＦＰ太丸ゴシック体"/>
              </a:rPr>
              <a:t>アジアと日本の将来を担う医療人材」</a:t>
            </a:r>
          </a:p>
          <a:p>
            <a:endParaRPr lang="en-US" altLang="ja-JP" sz="2800" dirty="0">
              <a:solidFill>
                <a:srgbClr val="FF0000"/>
              </a:solidFill>
            </a:endParaRPr>
          </a:p>
          <a:p>
            <a:r>
              <a:rPr lang="ja-JP" altLang="ja-JP" sz="2800" dirty="0"/>
              <a:t>介護の日本語教育部門</a:t>
            </a:r>
            <a:r>
              <a:rPr lang="ja-JP" altLang="ja-JP" sz="2800" dirty="0" smtClean="0"/>
              <a:t>：（</a:t>
            </a:r>
            <a:r>
              <a:rPr lang="en-US" altLang="ja-JP" sz="2800" dirty="0"/>
              <a:t>2012</a:t>
            </a:r>
            <a:r>
              <a:rPr lang="ja-JP" altLang="ja-JP" sz="2800" dirty="0"/>
              <a:t>年〜</a:t>
            </a:r>
            <a:r>
              <a:rPr lang="en-US" altLang="ja-JP" sz="2800" dirty="0"/>
              <a:t>2014</a:t>
            </a:r>
            <a:r>
              <a:rPr lang="ja-JP" altLang="ja-JP" sz="2800" dirty="0"/>
              <a:t>年度</a:t>
            </a:r>
            <a:r>
              <a:rPr lang="ja-JP" altLang="ja-JP" sz="2800" dirty="0" smtClean="0"/>
              <a:t>）</a:t>
            </a:r>
            <a:endParaRPr lang="en-US" altLang="ja-JP" sz="2800" dirty="0" smtClean="0"/>
          </a:p>
          <a:p>
            <a:endParaRPr lang="ja-JP" altLang="ja-JP" sz="2800" dirty="0"/>
          </a:p>
          <a:p>
            <a:pPr lvl="0" algn="l"/>
            <a:endParaRPr lang="en-US" altLang="ja-JP" dirty="0" smtClean="0"/>
          </a:p>
          <a:p>
            <a:pPr algn="l"/>
            <a:r>
              <a:rPr lang="en-US" altLang="ja-JP" dirty="0" smtClean="0"/>
              <a:t>○</a:t>
            </a:r>
            <a:r>
              <a:rPr lang="ja-JP" altLang="en-US" dirty="0" smtClean="0"/>
              <a:t>看護については健康福祉学部（荒川キャンパス）が日本語と介護の専門教育の両方を行っている</a:t>
            </a:r>
            <a:endParaRPr lang="ja-JP" altLang="ja-JP" dirty="0"/>
          </a:p>
          <a:p>
            <a:pPr lvl="0" algn="l"/>
            <a:endParaRPr lang="en-US" altLang="ja-JP" dirty="0"/>
          </a:p>
          <a:p>
            <a:pPr lvl="0" algn="l"/>
            <a:endParaRPr lang="ja-JP" altLang="ja-JP" dirty="0"/>
          </a:p>
          <a:p>
            <a:pPr algn="l"/>
            <a:endParaRPr lang="ja-JP" altLang="ja-JP" sz="2800" dirty="0"/>
          </a:p>
          <a:p>
            <a:pPr algn="l"/>
            <a:endParaRPr lang="en-US" altLang="ja-JP" sz="2800" dirty="0">
              <a:solidFill>
                <a:srgbClr val="FF0000"/>
              </a:solidFill>
            </a:endParaRPr>
          </a:p>
          <a:p>
            <a:pPr algn="l"/>
            <a:endParaRPr lang="en-US" altLang="ja-JP" sz="2400" dirty="0" smtClean="0">
              <a:solidFill>
                <a:srgbClr val="FF0000"/>
              </a:solidFill>
            </a:endParaRPr>
          </a:p>
        </p:txBody>
      </p:sp>
    </p:spTree>
    <p:extLst>
      <p:ext uri="{BB962C8B-B14F-4D97-AF65-F5344CB8AC3E}">
        <p14:creationId xmlns:p14="http://schemas.microsoft.com/office/powerpoint/2010/main" val="151365283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3200" dirty="0"/>
              <a:t>　　　</a:t>
            </a:r>
            <a:endParaRPr lang="ja-JP" altLang="ja-JP" sz="2400" dirty="0"/>
          </a:p>
        </p:txBody>
      </p:sp>
      <p:sp>
        <p:nvSpPr>
          <p:cNvPr id="3" name="サブタイトル 2"/>
          <p:cNvSpPr>
            <a:spLocks noGrp="1"/>
          </p:cNvSpPr>
          <p:nvPr>
            <p:ph type="subTitle" idx="1"/>
          </p:nvPr>
        </p:nvSpPr>
        <p:spPr>
          <a:xfrm>
            <a:off x="544944" y="836955"/>
            <a:ext cx="7989454" cy="5368074"/>
          </a:xfrm>
        </p:spPr>
        <p:txBody>
          <a:bodyPr>
            <a:normAutofit/>
          </a:bodyPr>
          <a:lstStyle/>
          <a:p>
            <a:r>
              <a:rPr lang="ja-JP" altLang="ja-JP" sz="2800" dirty="0">
                <a:latin typeface="ＤＦＰ太丸ゴシック体"/>
                <a:ea typeface="ＤＦＰ太丸ゴシック体"/>
                <a:cs typeface="ＤＦＰ太丸ゴシック体"/>
              </a:rPr>
              <a:t>Ⅱ</a:t>
            </a:r>
            <a:r>
              <a:rPr lang="en-US" altLang="ja-JP" sz="2800" dirty="0">
                <a:latin typeface="ＤＦＰ太丸ゴシック体"/>
                <a:ea typeface="ＤＦＰ太丸ゴシック体"/>
                <a:cs typeface="ＤＦＰ太丸ゴシック体"/>
              </a:rPr>
              <a:t>. </a:t>
            </a:r>
            <a:r>
              <a:rPr lang="ja-JP" altLang="ja-JP" sz="2800" dirty="0">
                <a:latin typeface="ＤＦＰ太丸ゴシック体"/>
                <a:ea typeface="ＤＦＰ太丸ゴシック体"/>
                <a:cs typeface="ＤＦＰ太丸ゴシック体"/>
              </a:rPr>
              <a:t>首都大学東京＋東京都知事</a:t>
            </a:r>
            <a:r>
              <a:rPr lang="ja-JP" altLang="ja-JP" sz="2800" dirty="0" smtClean="0">
                <a:latin typeface="ＤＦＰ太丸ゴシック体"/>
                <a:ea typeface="ＤＦＰ太丸ゴシック体"/>
                <a:cs typeface="ＤＦＰ太丸ゴシック体"/>
              </a:rPr>
              <a:t>本局</a:t>
            </a:r>
            <a:endParaRPr lang="en-US" altLang="ja-JP" sz="2800" dirty="0" smtClean="0">
              <a:latin typeface="ＤＦＰ太丸ゴシック体"/>
              <a:ea typeface="ＤＦＰ太丸ゴシック体"/>
              <a:cs typeface="ＤＦＰ太丸ゴシック体"/>
            </a:endParaRPr>
          </a:p>
          <a:p>
            <a:r>
              <a:rPr lang="ja-JP" altLang="ja-JP" sz="2800" dirty="0" smtClean="0">
                <a:latin typeface="ＤＦＰ太丸ゴシック体"/>
                <a:ea typeface="ＤＦＰ太丸ゴシック体"/>
                <a:cs typeface="ＤＦＰ太丸ゴシック体"/>
              </a:rPr>
              <a:t>「</a:t>
            </a:r>
            <a:r>
              <a:rPr lang="ja-JP" altLang="ja-JP" sz="2800" dirty="0">
                <a:latin typeface="ＤＦＰ太丸ゴシック体"/>
                <a:ea typeface="ＤＦＰ太丸ゴシック体"/>
                <a:cs typeface="ＤＦＰ太丸ゴシック体"/>
              </a:rPr>
              <a:t>アジアと日本の将来を担う医療人材」</a:t>
            </a:r>
          </a:p>
          <a:p>
            <a:endParaRPr lang="en-US" altLang="ja-JP" sz="2800" dirty="0">
              <a:solidFill>
                <a:srgbClr val="FF0000"/>
              </a:solidFill>
            </a:endParaRPr>
          </a:p>
          <a:p>
            <a:r>
              <a:rPr lang="ja-JP" altLang="ja-JP" sz="2800" dirty="0"/>
              <a:t>介護の日本語教育部門</a:t>
            </a:r>
            <a:r>
              <a:rPr lang="ja-JP" altLang="ja-JP" sz="2800" dirty="0" smtClean="0"/>
              <a:t>：（</a:t>
            </a:r>
            <a:r>
              <a:rPr lang="en-US" altLang="ja-JP" sz="2800" dirty="0"/>
              <a:t>2012</a:t>
            </a:r>
            <a:r>
              <a:rPr lang="ja-JP" altLang="ja-JP" sz="2800" dirty="0"/>
              <a:t>年〜</a:t>
            </a:r>
            <a:r>
              <a:rPr lang="en-US" altLang="ja-JP" sz="2800" dirty="0"/>
              <a:t>2014</a:t>
            </a:r>
            <a:r>
              <a:rPr lang="ja-JP" altLang="ja-JP" sz="2800" dirty="0"/>
              <a:t>年度</a:t>
            </a:r>
            <a:r>
              <a:rPr lang="ja-JP" altLang="ja-JP" sz="2800" dirty="0" smtClean="0"/>
              <a:t>）</a:t>
            </a:r>
            <a:endParaRPr lang="en-US" altLang="ja-JP" sz="2800" dirty="0" smtClean="0"/>
          </a:p>
          <a:p>
            <a:endParaRPr lang="ja-JP" altLang="ja-JP" sz="2800" dirty="0"/>
          </a:p>
          <a:p>
            <a:pPr lvl="0" algn="l"/>
            <a:endParaRPr lang="en-US" altLang="ja-JP" dirty="0" smtClean="0"/>
          </a:p>
          <a:p>
            <a:pPr algn="l"/>
            <a:r>
              <a:rPr lang="en-US" altLang="ja-JP" dirty="0" smtClean="0"/>
              <a:t>○</a:t>
            </a:r>
            <a:r>
              <a:rPr lang="ja-JP" altLang="ja-JP" dirty="0" smtClean="0"/>
              <a:t>専門</a:t>
            </a:r>
            <a:r>
              <a:rPr lang="ja-JP" altLang="ja-JP" dirty="0"/>
              <a:t>日本語</a:t>
            </a:r>
            <a:r>
              <a:rPr lang="ja-JP" altLang="ja-JP" dirty="0" smtClean="0"/>
              <a:t>コース</a:t>
            </a:r>
            <a:r>
              <a:rPr lang="ja-JP" altLang="en-US" dirty="0" smtClean="0"/>
              <a:t>　</a:t>
            </a:r>
            <a:r>
              <a:rPr lang="ja-JP" altLang="en-US" dirty="0" smtClean="0">
                <a:solidFill>
                  <a:srgbClr val="FF0000"/>
                </a:solidFill>
              </a:rPr>
              <a:t>！！専門家との協働の難しさ！！</a:t>
            </a:r>
            <a:endParaRPr lang="en-US" altLang="ja-JP" dirty="0" smtClean="0">
              <a:solidFill>
                <a:srgbClr val="FF0000"/>
              </a:solidFill>
            </a:endParaRPr>
          </a:p>
          <a:p>
            <a:pPr lvl="0" algn="l"/>
            <a:r>
              <a:rPr lang="ja-JP" altLang="en-US" dirty="0" smtClean="0"/>
              <a:t>　　　</a:t>
            </a:r>
            <a:r>
              <a:rPr lang="en-US" altLang="ja-JP" dirty="0" smtClean="0"/>
              <a:t>1. </a:t>
            </a:r>
            <a:r>
              <a:rPr lang="ja-JP" altLang="ja-JP" dirty="0" smtClean="0"/>
              <a:t>専門</a:t>
            </a:r>
            <a:r>
              <a:rPr lang="ja-JP" altLang="ja-JP" dirty="0"/>
              <a:t>日本語コース使用する資料の事前点検</a:t>
            </a:r>
          </a:p>
          <a:p>
            <a:pPr lvl="0" algn="l"/>
            <a:r>
              <a:rPr lang="ja-JP" altLang="en-US" dirty="0" smtClean="0"/>
              <a:t>　　　</a:t>
            </a:r>
            <a:r>
              <a:rPr lang="en-US" altLang="ja-JP" dirty="0" smtClean="0"/>
              <a:t>2. </a:t>
            </a:r>
            <a:r>
              <a:rPr lang="ja-JP" altLang="ja-JP" dirty="0" smtClean="0"/>
              <a:t>専門</a:t>
            </a:r>
            <a:r>
              <a:rPr lang="ja-JP" altLang="ja-JP" dirty="0"/>
              <a:t>日本語コースの</a:t>
            </a:r>
            <a:r>
              <a:rPr lang="ja-JP" altLang="ja-JP" dirty="0" smtClean="0"/>
              <a:t>ティームティーチング</a:t>
            </a:r>
            <a:endParaRPr lang="en-US" altLang="ja-JP" dirty="0" smtClean="0"/>
          </a:p>
          <a:p>
            <a:pPr lvl="0" algn="l"/>
            <a:endParaRPr lang="ja-JP" altLang="ja-JP" dirty="0"/>
          </a:p>
          <a:p>
            <a:pPr algn="l"/>
            <a:r>
              <a:rPr lang="ja-JP" altLang="ja-JP" dirty="0"/>
              <a:t>　日本語教育側による日本語表現を中心とした授業＋介護福祉教育側の陪席と</a:t>
            </a:r>
            <a:r>
              <a:rPr lang="en-US" altLang="ja-JP" dirty="0"/>
              <a:t>QA =&gt; </a:t>
            </a:r>
            <a:r>
              <a:rPr lang="ja-JP" altLang="ja-JP" dirty="0"/>
              <a:t>専門的内容を含む宿題</a:t>
            </a:r>
            <a:r>
              <a:rPr lang="en-US" altLang="ja-JP" dirty="0"/>
              <a:t> =&gt; </a:t>
            </a:r>
            <a:r>
              <a:rPr lang="ja-JP" altLang="ja-JP" dirty="0"/>
              <a:t>（次回）介護福祉教育側のミニ講義</a:t>
            </a:r>
          </a:p>
          <a:p>
            <a:pPr algn="l"/>
            <a:endParaRPr lang="en-US" altLang="ja-JP" dirty="0" smtClean="0"/>
          </a:p>
          <a:p>
            <a:pPr algn="l"/>
            <a:endParaRPr lang="en-US" altLang="ja-JP" dirty="0" smtClean="0"/>
          </a:p>
          <a:p>
            <a:pPr lvl="0" algn="l"/>
            <a:endParaRPr lang="en-US" altLang="ja-JP" dirty="0"/>
          </a:p>
          <a:p>
            <a:pPr lvl="0" algn="l"/>
            <a:endParaRPr lang="ja-JP" altLang="ja-JP" dirty="0"/>
          </a:p>
          <a:p>
            <a:pPr algn="l"/>
            <a:endParaRPr lang="ja-JP" altLang="ja-JP" sz="2800" dirty="0"/>
          </a:p>
          <a:p>
            <a:pPr algn="l"/>
            <a:endParaRPr lang="en-US" altLang="ja-JP" sz="2800" dirty="0">
              <a:solidFill>
                <a:srgbClr val="FF0000"/>
              </a:solidFill>
            </a:endParaRPr>
          </a:p>
          <a:p>
            <a:pPr algn="l"/>
            <a:endParaRPr lang="en-US" altLang="ja-JP" sz="2400" dirty="0" smtClean="0">
              <a:solidFill>
                <a:srgbClr val="FF0000"/>
              </a:solidFill>
            </a:endParaRPr>
          </a:p>
        </p:txBody>
      </p:sp>
    </p:spTree>
    <p:extLst>
      <p:ext uri="{BB962C8B-B14F-4D97-AF65-F5344CB8AC3E}">
        <p14:creationId xmlns:p14="http://schemas.microsoft.com/office/powerpoint/2010/main" val="40905420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3200" dirty="0"/>
              <a:t>　　　</a:t>
            </a:r>
            <a:endParaRPr lang="ja-JP" altLang="ja-JP" sz="2400" dirty="0"/>
          </a:p>
        </p:txBody>
      </p:sp>
      <p:sp>
        <p:nvSpPr>
          <p:cNvPr id="3" name="サブタイトル 2"/>
          <p:cNvSpPr>
            <a:spLocks noGrp="1"/>
          </p:cNvSpPr>
          <p:nvPr>
            <p:ph type="subTitle" idx="1"/>
          </p:nvPr>
        </p:nvSpPr>
        <p:spPr>
          <a:xfrm>
            <a:off x="544944" y="836955"/>
            <a:ext cx="7989454" cy="5368074"/>
          </a:xfrm>
        </p:spPr>
        <p:txBody>
          <a:bodyPr>
            <a:normAutofit/>
          </a:bodyPr>
          <a:lstStyle/>
          <a:p>
            <a:r>
              <a:rPr lang="ja-JP" altLang="ja-JP" sz="2800" dirty="0">
                <a:latin typeface="ＤＦＰ太丸ゴシック体"/>
                <a:ea typeface="ＤＦＰ太丸ゴシック体"/>
                <a:cs typeface="ＤＦＰ太丸ゴシック体"/>
              </a:rPr>
              <a:t>Ⅱ</a:t>
            </a:r>
            <a:r>
              <a:rPr lang="en-US" altLang="ja-JP" sz="2800" dirty="0">
                <a:latin typeface="ＤＦＰ太丸ゴシック体"/>
                <a:ea typeface="ＤＦＰ太丸ゴシック体"/>
                <a:cs typeface="ＤＦＰ太丸ゴシック体"/>
              </a:rPr>
              <a:t>. </a:t>
            </a:r>
            <a:r>
              <a:rPr lang="ja-JP" altLang="ja-JP" sz="2800" dirty="0">
                <a:latin typeface="ＤＦＰ太丸ゴシック体"/>
                <a:ea typeface="ＤＦＰ太丸ゴシック体"/>
                <a:cs typeface="ＤＦＰ太丸ゴシック体"/>
              </a:rPr>
              <a:t>首都大学東京＋東京都知事</a:t>
            </a:r>
            <a:r>
              <a:rPr lang="ja-JP" altLang="ja-JP" sz="2800" dirty="0" smtClean="0">
                <a:latin typeface="ＤＦＰ太丸ゴシック体"/>
                <a:ea typeface="ＤＦＰ太丸ゴシック体"/>
                <a:cs typeface="ＤＦＰ太丸ゴシック体"/>
              </a:rPr>
              <a:t>本局</a:t>
            </a:r>
            <a:endParaRPr lang="en-US" altLang="ja-JP" sz="2800" dirty="0" smtClean="0">
              <a:latin typeface="ＤＦＰ太丸ゴシック体"/>
              <a:ea typeface="ＤＦＰ太丸ゴシック体"/>
              <a:cs typeface="ＤＦＰ太丸ゴシック体"/>
            </a:endParaRPr>
          </a:p>
          <a:p>
            <a:r>
              <a:rPr lang="ja-JP" altLang="ja-JP" sz="2800" dirty="0" smtClean="0">
                <a:latin typeface="ＤＦＰ太丸ゴシック体"/>
                <a:ea typeface="ＤＦＰ太丸ゴシック体"/>
                <a:cs typeface="ＤＦＰ太丸ゴシック体"/>
              </a:rPr>
              <a:t>「</a:t>
            </a:r>
            <a:r>
              <a:rPr lang="ja-JP" altLang="ja-JP" sz="2800" dirty="0">
                <a:latin typeface="ＤＦＰ太丸ゴシック体"/>
                <a:ea typeface="ＤＦＰ太丸ゴシック体"/>
                <a:cs typeface="ＤＦＰ太丸ゴシック体"/>
              </a:rPr>
              <a:t>アジアと日本の将来を担う医療人材」</a:t>
            </a:r>
          </a:p>
          <a:p>
            <a:endParaRPr lang="en-US" altLang="ja-JP" sz="2800" dirty="0">
              <a:solidFill>
                <a:srgbClr val="FF0000"/>
              </a:solidFill>
            </a:endParaRPr>
          </a:p>
          <a:p>
            <a:r>
              <a:rPr lang="ja-JP" altLang="ja-JP" sz="2800" dirty="0"/>
              <a:t>介護の日本語教育部門</a:t>
            </a:r>
            <a:r>
              <a:rPr lang="ja-JP" altLang="ja-JP" sz="2800" dirty="0" smtClean="0"/>
              <a:t>：（</a:t>
            </a:r>
            <a:r>
              <a:rPr lang="en-US" altLang="ja-JP" sz="2800" dirty="0"/>
              <a:t>2012</a:t>
            </a:r>
            <a:r>
              <a:rPr lang="ja-JP" altLang="ja-JP" sz="2800" dirty="0"/>
              <a:t>年〜</a:t>
            </a:r>
            <a:r>
              <a:rPr lang="en-US" altLang="ja-JP" sz="2800" dirty="0"/>
              <a:t>2014</a:t>
            </a:r>
            <a:r>
              <a:rPr lang="ja-JP" altLang="ja-JP" sz="2800" dirty="0"/>
              <a:t>年度</a:t>
            </a:r>
            <a:r>
              <a:rPr lang="ja-JP" altLang="ja-JP" sz="2800" dirty="0" smtClean="0"/>
              <a:t>）</a:t>
            </a:r>
            <a:endParaRPr lang="en-US" altLang="ja-JP" sz="2800" dirty="0" smtClean="0"/>
          </a:p>
          <a:p>
            <a:endParaRPr lang="ja-JP" altLang="ja-JP" sz="2800" dirty="0"/>
          </a:p>
          <a:p>
            <a:pPr lvl="0" algn="l"/>
            <a:endParaRPr lang="en-US" altLang="ja-JP" dirty="0" smtClean="0"/>
          </a:p>
          <a:p>
            <a:pPr lvl="0" algn="l"/>
            <a:r>
              <a:rPr lang="en-US" altLang="ja-JP" dirty="0" smtClean="0"/>
              <a:t>○</a:t>
            </a:r>
            <a:r>
              <a:rPr lang="en-US" altLang="ja-JP" dirty="0"/>
              <a:t>WEB</a:t>
            </a:r>
            <a:r>
              <a:rPr lang="ja-JP" altLang="ja-JP" dirty="0"/>
              <a:t>漢字</a:t>
            </a:r>
            <a:r>
              <a:rPr lang="ja-JP" altLang="ja-JP" dirty="0" smtClean="0"/>
              <a:t>チュートリアル</a:t>
            </a:r>
            <a:endParaRPr lang="en-US" altLang="ja-JP" dirty="0" smtClean="0"/>
          </a:p>
          <a:p>
            <a:pPr lvl="0" algn="l"/>
            <a:endParaRPr lang="en-US" altLang="ja-JP" dirty="0" smtClean="0"/>
          </a:p>
          <a:p>
            <a:pPr lvl="0" algn="l"/>
            <a:r>
              <a:rPr lang="ja-JP" altLang="ja-JP" dirty="0"/>
              <a:t>　独自開発の『耳と目で覚える介護の漢字』（</a:t>
            </a:r>
            <a:r>
              <a:rPr lang="en-US" altLang="ja-JP" dirty="0"/>
              <a:t>CD-ROM</a:t>
            </a:r>
            <a:r>
              <a:rPr lang="ja-JP" altLang="ja-JP" dirty="0"/>
              <a:t>付き）</a:t>
            </a:r>
            <a:r>
              <a:rPr lang="en-US" altLang="ja-JP" dirty="0"/>
              <a:t>WEB</a:t>
            </a:r>
            <a:r>
              <a:rPr lang="ja-JP" altLang="ja-JP" dirty="0"/>
              <a:t>会議システムとして「</a:t>
            </a:r>
            <a:r>
              <a:rPr lang="en-US" altLang="ja-JP" dirty="0"/>
              <a:t>VQS</a:t>
            </a:r>
            <a:r>
              <a:rPr lang="ja-JP" altLang="ja-JP" dirty="0"/>
              <a:t>コラボ」を採用。５人同時参加可能。手書きタブレットによる確認。</a:t>
            </a:r>
          </a:p>
          <a:p>
            <a:pPr algn="l"/>
            <a:endParaRPr lang="en-US" altLang="ja-JP" dirty="0" smtClean="0"/>
          </a:p>
          <a:p>
            <a:pPr algn="l"/>
            <a:endParaRPr lang="en-US" altLang="ja-JP" dirty="0" smtClean="0"/>
          </a:p>
          <a:p>
            <a:pPr lvl="0" algn="l"/>
            <a:endParaRPr lang="en-US" altLang="ja-JP" dirty="0"/>
          </a:p>
          <a:p>
            <a:pPr lvl="0" algn="l"/>
            <a:endParaRPr lang="ja-JP" altLang="ja-JP" dirty="0"/>
          </a:p>
          <a:p>
            <a:pPr algn="l"/>
            <a:endParaRPr lang="ja-JP" altLang="ja-JP" sz="2800" dirty="0"/>
          </a:p>
          <a:p>
            <a:pPr algn="l"/>
            <a:endParaRPr lang="en-US" altLang="ja-JP" sz="2800" dirty="0">
              <a:solidFill>
                <a:srgbClr val="FF0000"/>
              </a:solidFill>
            </a:endParaRPr>
          </a:p>
          <a:p>
            <a:pPr algn="l"/>
            <a:endParaRPr lang="en-US" altLang="ja-JP" sz="2400" dirty="0" smtClean="0">
              <a:solidFill>
                <a:srgbClr val="FF0000"/>
              </a:solidFill>
            </a:endParaRPr>
          </a:p>
        </p:txBody>
      </p:sp>
    </p:spTree>
    <p:extLst>
      <p:ext uri="{BB962C8B-B14F-4D97-AF65-F5344CB8AC3E}">
        <p14:creationId xmlns:p14="http://schemas.microsoft.com/office/powerpoint/2010/main" val="353751816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3200" dirty="0"/>
              <a:t>　　　</a:t>
            </a:r>
            <a:endParaRPr lang="ja-JP" altLang="ja-JP" sz="2400" dirty="0"/>
          </a:p>
        </p:txBody>
      </p:sp>
      <p:sp>
        <p:nvSpPr>
          <p:cNvPr id="3" name="サブタイトル 2"/>
          <p:cNvSpPr>
            <a:spLocks noGrp="1"/>
          </p:cNvSpPr>
          <p:nvPr>
            <p:ph type="subTitle" idx="1"/>
          </p:nvPr>
        </p:nvSpPr>
        <p:spPr>
          <a:xfrm>
            <a:off x="544944" y="836955"/>
            <a:ext cx="7989454" cy="5368074"/>
          </a:xfrm>
        </p:spPr>
        <p:txBody>
          <a:bodyPr>
            <a:normAutofit/>
          </a:bodyPr>
          <a:lstStyle/>
          <a:p>
            <a:r>
              <a:rPr lang="ja-JP" altLang="ja-JP" sz="2800" dirty="0">
                <a:latin typeface="ＤＦＰ太丸ゴシック体"/>
                <a:ea typeface="ＤＦＰ太丸ゴシック体"/>
                <a:cs typeface="ＤＦＰ太丸ゴシック体"/>
              </a:rPr>
              <a:t>Ⅱ</a:t>
            </a:r>
            <a:r>
              <a:rPr lang="en-US" altLang="ja-JP" sz="2800" dirty="0">
                <a:latin typeface="ＤＦＰ太丸ゴシック体"/>
                <a:ea typeface="ＤＦＰ太丸ゴシック体"/>
                <a:cs typeface="ＤＦＰ太丸ゴシック体"/>
              </a:rPr>
              <a:t>. </a:t>
            </a:r>
            <a:r>
              <a:rPr lang="ja-JP" altLang="ja-JP" sz="2800" dirty="0">
                <a:latin typeface="ＤＦＰ太丸ゴシック体"/>
                <a:ea typeface="ＤＦＰ太丸ゴシック体"/>
                <a:cs typeface="ＤＦＰ太丸ゴシック体"/>
              </a:rPr>
              <a:t>首都大学東京＋東京都知事</a:t>
            </a:r>
            <a:r>
              <a:rPr lang="ja-JP" altLang="ja-JP" sz="2800" dirty="0" smtClean="0">
                <a:latin typeface="ＤＦＰ太丸ゴシック体"/>
                <a:ea typeface="ＤＦＰ太丸ゴシック体"/>
                <a:cs typeface="ＤＦＰ太丸ゴシック体"/>
              </a:rPr>
              <a:t>本局</a:t>
            </a:r>
            <a:endParaRPr lang="en-US" altLang="ja-JP" sz="2800" dirty="0" smtClean="0">
              <a:latin typeface="ＤＦＰ太丸ゴシック体"/>
              <a:ea typeface="ＤＦＰ太丸ゴシック体"/>
              <a:cs typeface="ＤＦＰ太丸ゴシック体"/>
            </a:endParaRPr>
          </a:p>
          <a:p>
            <a:r>
              <a:rPr lang="ja-JP" altLang="ja-JP" sz="2800" dirty="0" smtClean="0">
                <a:latin typeface="ＤＦＰ太丸ゴシック体"/>
                <a:ea typeface="ＤＦＰ太丸ゴシック体"/>
                <a:cs typeface="ＤＦＰ太丸ゴシック体"/>
              </a:rPr>
              <a:t>「</a:t>
            </a:r>
            <a:r>
              <a:rPr lang="ja-JP" altLang="ja-JP" sz="2800" dirty="0">
                <a:latin typeface="ＤＦＰ太丸ゴシック体"/>
                <a:ea typeface="ＤＦＰ太丸ゴシック体"/>
                <a:cs typeface="ＤＦＰ太丸ゴシック体"/>
              </a:rPr>
              <a:t>アジアと日本の将来を担う医療人材」</a:t>
            </a:r>
          </a:p>
          <a:p>
            <a:endParaRPr lang="en-US" altLang="ja-JP" sz="2800" dirty="0">
              <a:solidFill>
                <a:srgbClr val="FF0000"/>
              </a:solidFill>
            </a:endParaRPr>
          </a:p>
          <a:p>
            <a:r>
              <a:rPr lang="ja-JP" altLang="ja-JP" sz="2800" dirty="0"/>
              <a:t>介護の日本語教育部門</a:t>
            </a:r>
            <a:r>
              <a:rPr lang="ja-JP" altLang="ja-JP" sz="2800" dirty="0" smtClean="0"/>
              <a:t>：（</a:t>
            </a:r>
            <a:r>
              <a:rPr lang="en-US" altLang="ja-JP" sz="2800" dirty="0"/>
              <a:t>2012</a:t>
            </a:r>
            <a:r>
              <a:rPr lang="ja-JP" altLang="ja-JP" sz="2800" dirty="0"/>
              <a:t>年〜</a:t>
            </a:r>
            <a:r>
              <a:rPr lang="en-US" altLang="ja-JP" sz="2800" dirty="0"/>
              <a:t>2014</a:t>
            </a:r>
            <a:r>
              <a:rPr lang="ja-JP" altLang="ja-JP" sz="2800" dirty="0"/>
              <a:t>年度</a:t>
            </a:r>
            <a:r>
              <a:rPr lang="ja-JP" altLang="ja-JP" sz="2800" dirty="0" smtClean="0"/>
              <a:t>）</a:t>
            </a:r>
            <a:endParaRPr lang="en-US" altLang="ja-JP" sz="2800" dirty="0" smtClean="0"/>
          </a:p>
          <a:p>
            <a:endParaRPr lang="ja-JP" altLang="ja-JP" sz="2800" dirty="0"/>
          </a:p>
          <a:p>
            <a:pPr lvl="0" algn="l"/>
            <a:endParaRPr lang="en-US" altLang="ja-JP" dirty="0" smtClean="0"/>
          </a:p>
          <a:p>
            <a:pPr lvl="0" algn="l"/>
            <a:r>
              <a:rPr lang="en-US" altLang="ja-JP" dirty="0" smtClean="0"/>
              <a:t>○</a:t>
            </a:r>
            <a:r>
              <a:rPr lang="en-US" altLang="ja-JP" dirty="0"/>
              <a:t>WEB</a:t>
            </a:r>
            <a:r>
              <a:rPr lang="ja-JP" altLang="ja-JP" dirty="0"/>
              <a:t>漢字</a:t>
            </a:r>
            <a:r>
              <a:rPr lang="ja-JP" altLang="ja-JP" dirty="0" smtClean="0"/>
              <a:t>チュートリアル</a:t>
            </a:r>
            <a:endParaRPr lang="en-US" altLang="ja-JP" dirty="0" smtClean="0"/>
          </a:p>
          <a:p>
            <a:pPr lvl="0" algn="l"/>
            <a:endParaRPr lang="en-US" altLang="ja-JP" dirty="0" smtClean="0"/>
          </a:p>
          <a:p>
            <a:pPr lvl="0" algn="l"/>
            <a:r>
              <a:rPr lang="ja-JP" altLang="ja-JP" dirty="0"/>
              <a:t>　独自開発の『耳と目で覚える介護の漢字』（</a:t>
            </a:r>
            <a:r>
              <a:rPr lang="en-US" altLang="ja-JP" dirty="0"/>
              <a:t>CD-ROM</a:t>
            </a:r>
            <a:r>
              <a:rPr lang="ja-JP" altLang="ja-JP" dirty="0"/>
              <a:t>付き）</a:t>
            </a:r>
            <a:r>
              <a:rPr lang="en-US" altLang="ja-JP" dirty="0"/>
              <a:t>WEB</a:t>
            </a:r>
            <a:r>
              <a:rPr lang="ja-JP" altLang="ja-JP" dirty="0"/>
              <a:t>会議システムとして「</a:t>
            </a:r>
            <a:r>
              <a:rPr lang="en-US" altLang="ja-JP" dirty="0"/>
              <a:t>VQS</a:t>
            </a:r>
            <a:r>
              <a:rPr lang="ja-JP" altLang="ja-JP" dirty="0"/>
              <a:t>コラボ」を採用。５人同時参加可能。手書きタブレットによる確認。</a:t>
            </a:r>
          </a:p>
          <a:p>
            <a:pPr algn="l"/>
            <a:endParaRPr lang="en-US" altLang="ja-JP" dirty="0" smtClean="0"/>
          </a:p>
          <a:p>
            <a:pPr algn="l"/>
            <a:endParaRPr lang="en-US" altLang="ja-JP" dirty="0" smtClean="0"/>
          </a:p>
          <a:p>
            <a:pPr lvl="0" algn="l"/>
            <a:endParaRPr lang="en-US" altLang="ja-JP" dirty="0"/>
          </a:p>
          <a:p>
            <a:pPr lvl="0" algn="l"/>
            <a:endParaRPr lang="ja-JP" altLang="ja-JP" dirty="0"/>
          </a:p>
          <a:p>
            <a:pPr algn="l"/>
            <a:endParaRPr lang="ja-JP" altLang="ja-JP" sz="2800" dirty="0"/>
          </a:p>
          <a:p>
            <a:pPr algn="l"/>
            <a:endParaRPr lang="en-US" altLang="ja-JP" sz="2800" dirty="0">
              <a:solidFill>
                <a:srgbClr val="FF0000"/>
              </a:solidFill>
            </a:endParaRPr>
          </a:p>
          <a:p>
            <a:pPr algn="l"/>
            <a:endParaRPr lang="en-US" altLang="ja-JP" sz="2400" dirty="0" smtClean="0">
              <a:solidFill>
                <a:srgbClr val="FF0000"/>
              </a:solidFill>
            </a:endParaRPr>
          </a:p>
        </p:txBody>
      </p:sp>
      <p:pic>
        <p:nvPicPr>
          <p:cNvPr id="4" name="図 3" descr="スクリーンショット 2013-07-13 12.17.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274" y="2106824"/>
            <a:ext cx="5239326" cy="4484476"/>
          </a:xfrm>
          <a:prstGeom prst="rect">
            <a:avLst/>
          </a:prstGeom>
        </p:spPr>
      </p:pic>
    </p:spTree>
    <p:extLst>
      <p:ext uri="{BB962C8B-B14F-4D97-AF65-F5344CB8AC3E}">
        <p14:creationId xmlns:p14="http://schemas.microsoft.com/office/powerpoint/2010/main" val="2529847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ja-JP" sz="3200" dirty="0">
                <a:latin typeface="ＤＦＰ太丸ゴシック体"/>
                <a:ea typeface="ＤＦＰ太丸ゴシック体"/>
                <a:cs typeface="ＤＦＰ太丸ゴシック体"/>
              </a:rPr>
              <a:t>Ⅰ</a:t>
            </a:r>
            <a:r>
              <a:rPr lang="en-US" altLang="ja-JP" sz="3200" dirty="0">
                <a:latin typeface="ＤＦＰ太丸ゴシック体"/>
                <a:ea typeface="ＤＦＰ太丸ゴシック体"/>
                <a:cs typeface="ＤＦＰ太丸ゴシック体"/>
              </a:rPr>
              <a:t>.</a:t>
            </a:r>
            <a:r>
              <a:rPr lang="ja-JP" altLang="ja-JP" sz="3200" dirty="0">
                <a:latin typeface="ＤＦＰ太丸ゴシック体"/>
                <a:ea typeface="ＤＦＰ太丸ゴシック体"/>
                <a:cs typeface="ＤＦＰ太丸ゴシック体"/>
              </a:rPr>
              <a:t>日本語教育学会ワーキンググループ（</a:t>
            </a:r>
            <a:r>
              <a:rPr lang="en-US" altLang="ja-JP" sz="3200" dirty="0">
                <a:latin typeface="ＤＦＰ太丸ゴシック体"/>
                <a:ea typeface="ＤＦＰ太丸ゴシック体"/>
                <a:cs typeface="ＤＦＰ太丸ゴシック体"/>
              </a:rPr>
              <a:t>2009</a:t>
            </a:r>
            <a:r>
              <a:rPr lang="ja-JP" altLang="ja-JP" sz="3200" dirty="0">
                <a:latin typeface="ＤＦＰ太丸ゴシック体"/>
                <a:ea typeface="ＤＦＰ太丸ゴシック体"/>
                <a:cs typeface="ＤＦＰ太丸ゴシック体"/>
              </a:rPr>
              <a:t>年</a:t>
            </a:r>
            <a:r>
              <a:rPr lang="en-US" altLang="ja-JP" sz="3200" dirty="0">
                <a:latin typeface="ＤＦＰ太丸ゴシック体"/>
                <a:ea typeface="ＤＦＰ太丸ゴシック体"/>
                <a:cs typeface="ＤＦＰ太丸ゴシック体"/>
              </a:rPr>
              <a:t>~2011</a:t>
            </a:r>
            <a:r>
              <a:rPr lang="ja-JP" altLang="ja-JP" sz="3200" dirty="0">
                <a:latin typeface="ＤＦＰ太丸ゴシック体"/>
                <a:ea typeface="ＤＦＰ太丸ゴシック体"/>
                <a:cs typeface="ＤＦＰ太丸ゴシック体"/>
              </a:rPr>
              <a:t>年度）</a:t>
            </a:r>
            <a:r>
              <a:rPr lang="ja-JP" altLang="ja-JP" sz="3200" dirty="0"/>
              <a:t/>
            </a:r>
            <a:br>
              <a:rPr lang="ja-JP" altLang="ja-JP" sz="3200" dirty="0"/>
            </a:br>
            <a:r>
              <a:rPr lang="ja-JP" altLang="ja-JP" sz="3200" dirty="0"/>
              <a:t>　　　</a:t>
            </a:r>
            <a:endParaRPr lang="ja-JP" altLang="ja-JP" sz="2400" dirty="0"/>
          </a:p>
        </p:txBody>
      </p:sp>
      <p:sp>
        <p:nvSpPr>
          <p:cNvPr id="3" name="サブタイトル 2"/>
          <p:cNvSpPr>
            <a:spLocks noGrp="1"/>
          </p:cNvSpPr>
          <p:nvPr>
            <p:ph type="subTitle" idx="1"/>
          </p:nvPr>
        </p:nvSpPr>
        <p:spPr>
          <a:xfrm>
            <a:off x="715819" y="3429000"/>
            <a:ext cx="7989454" cy="1752600"/>
          </a:xfrm>
        </p:spPr>
        <p:txBody>
          <a:bodyPr>
            <a:normAutofit lnSpcReduction="10000"/>
          </a:bodyPr>
          <a:lstStyle/>
          <a:p>
            <a:r>
              <a:rPr lang="en-US" altLang="ja-JP" dirty="0"/>
              <a:t>2012</a:t>
            </a:r>
            <a:r>
              <a:rPr lang="ja-JP" altLang="ja-JP" dirty="0"/>
              <a:t>年１２月に『最終報告書』</a:t>
            </a:r>
            <a:r>
              <a:rPr lang="en-US" altLang="ja-JP" dirty="0">
                <a:hlinkClick r:id="rId2"/>
              </a:rPr>
              <a:t>http://www.nkg.or.jp/kangokaigo</a:t>
            </a:r>
            <a:r>
              <a:rPr lang="en-US" altLang="ja-JP" dirty="0" smtClean="0">
                <a:hlinkClick r:id="rId2"/>
              </a:rPr>
              <a:t>/</a:t>
            </a:r>
            <a:endParaRPr lang="en-US" altLang="ja-JP" dirty="0" smtClean="0"/>
          </a:p>
          <a:p>
            <a:endParaRPr kumimoji="1" lang="en-US" altLang="ja-JP" dirty="0"/>
          </a:p>
          <a:p>
            <a:r>
              <a:rPr lang="ja-JP" altLang="ja-JP" dirty="0"/>
              <a:t>（現在「看護と介護の日本語教育</a:t>
            </a:r>
            <a:r>
              <a:rPr lang="ja-JP" altLang="ja-JP" dirty="0" smtClean="0"/>
              <a:t>研究会</a:t>
            </a:r>
            <a:endParaRPr lang="en-US" altLang="ja-JP" dirty="0" smtClean="0"/>
          </a:p>
          <a:p>
            <a:r>
              <a:rPr lang="en-US" altLang="ja-JP" dirty="0" smtClean="0"/>
              <a:t>(</a:t>
            </a:r>
            <a:r>
              <a:rPr lang="ja-JP" altLang="ja-JP" dirty="0"/>
              <a:t>日本語教育学会テーマ研究会</a:t>
            </a:r>
            <a:r>
              <a:rPr lang="en-US" altLang="ja-JP" dirty="0"/>
              <a:t>SIG)</a:t>
            </a:r>
            <a:r>
              <a:rPr lang="ja-JP" altLang="ja-JP" dirty="0"/>
              <a:t>」として活動</a:t>
            </a:r>
            <a:r>
              <a:rPr lang="ja-JP" altLang="ja-JP" dirty="0" smtClean="0"/>
              <a:t>継続中</a:t>
            </a:r>
            <a:endParaRPr lang="en-US" altLang="ja-JP" dirty="0" smtClean="0"/>
          </a:p>
          <a:p>
            <a:r>
              <a:rPr lang="ja-JP" altLang="ja-JP" dirty="0" smtClean="0"/>
              <a:t> </a:t>
            </a:r>
            <a:r>
              <a:rPr lang="en-US" altLang="ja-JP" dirty="0"/>
              <a:t>http://</a:t>
            </a:r>
            <a:r>
              <a:rPr lang="en-US" altLang="ja-JP" dirty="0" err="1"/>
              <a:t>nihongo.hum.tmu.ac.jp</a:t>
            </a:r>
            <a:r>
              <a:rPr lang="en-US" altLang="ja-JP" dirty="0"/>
              <a:t>/</a:t>
            </a:r>
            <a:r>
              <a:rPr lang="en-US" altLang="ja-JP" dirty="0" err="1"/>
              <a:t>kangokaigoN</a:t>
            </a:r>
            <a:r>
              <a:rPr lang="en-US" altLang="ja-JP" dirty="0"/>
              <a:t>-SIG/</a:t>
            </a:r>
            <a:r>
              <a:rPr lang="ja-JP" altLang="ja-JP" dirty="0"/>
              <a:t>）</a:t>
            </a:r>
          </a:p>
          <a:p>
            <a:endParaRPr kumimoji="1" lang="ja-JP" altLang="en-US" dirty="0"/>
          </a:p>
        </p:txBody>
      </p:sp>
    </p:spTree>
    <p:extLst>
      <p:ext uri="{BB962C8B-B14F-4D97-AF65-F5344CB8AC3E}">
        <p14:creationId xmlns:p14="http://schemas.microsoft.com/office/powerpoint/2010/main" val="108243965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3200" dirty="0"/>
              <a:t>　　　</a:t>
            </a:r>
            <a:endParaRPr lang="ja-JP" altLang="ja-JP" sz="2400" dirty="0"/>
          </a:p>
        </p:txBody>
      </p:sp>
      <p:sp>
        <p:nvSpPr>
          <p:cNvPr id="3" name="サブタイトル 2"/>
          <p:cNvSpPr>
            <a:spLocks noGrp="1"/>
          </p:cNvSpPr>
          <p:nvPr>
            <p:ph type="subTitle" idx="1"/>
          </p:nvPr>
        </p:nvSpPr>
        <p:spPr>
          <a:xfrm>
            <a:off x="544944" y="836955"/>
            <a:ext cx="7989454" cy="5368074"/>
          </a:xfrm>
        </p:spPr>
        <p:txBody>
          <a:bodyPr>
            <a:normAutofit/>
          </a:bodyPr>
          <a:lstStyle/>
          <a:p>
            <a:r>
              <a:rPr lang="ja-JP" altLang="ja-JP" sz="2800" dirty="0">
                <a:latin typeface="ＤＦＰ太丸ゴシック体"/>
                <a:ea typeface="ＤＦＰ太丸ゴシック体"/>
                <a:cs typeface="ＤＦＰ太丸ゴシック体"/>
              </a:rPr>
              <a:t>Ⅱ</a:t>
            </a:r>
            <a:r>
              <a:rPr lang="en-US" altLang="ja-JP" sz="2800" dirty="0">
                <a:latin typeface="ＤＦＰ太丸ゴシック体"/>
                <a:ea typeface="ＤＦＰ太丸ゴシック体"/>
                <a:cs typeface="ＤＦＰ太丸ゴシック体"/>
              </a:rPr>
              <a:t>. </a:t>
            </a:r>
            <a:r>
              <a:rPr lang="ja-JP" altLang="ja-JP" sz="2800" dirty="0">
                <a:latin typeface="ＤＦＰ太丸ゴシック体"/>
                <a:ea typeface="ＤＦＰ太丸ゴシック体"/>
                <a:cs typeface="ＤＦＰ太丸ゴシック体"/>
              </a:rPr>
              <a:t>首都大学東京＋東京都知事</a:t>
            </a:r>
            <a:r>
              <a:rPr lang="ja-JP" altLang="ja-JP" sz="2800" dirty="0" smtClean="0">
                <a:latin typeface="ＤＦＰ太丸ゴシック体"/>
                <a:ea typeface="ＤＦＰ太丸ゴシック体"/>
                <a:cs typeface="ＤＦＰ太丸ゴシック体"/>
              </a:rPr>
              <a:t>本局</a:t>
            </a:r>
            <a:endParaRPr lang="en-US" altLang="ja-JP" sz="2800" dirty="0" smtClean="0">
              <a:latin typeface="ＤＦＰ太丸ゴシック体"/>
              <a:ea typeface="ＤＦＰ太丸ゴシック体"/>
              <a:cs typeface="ＤＦＰ太丸ゴシック体"/>
            </a:endParaRPr>
          </a:p>
          <a:p>
            <a:r>
              <a:rPr lang="ja-JP" altLang="ja-JP" sz="2800" dirty="0" smtClean="0">
                <a:latin typeface="ＤＦＰ太丸ゴシック体"/>
                <a:ea typeface="ＤＦＰ太丸ゴシック体"/>
                <a:cs typeface="ＤＦＰ太丸ゴシック体"/>
              </a:rPr>
              <a:t>「</a:t>
            </a:r>
            <a:r>
              <a:rPr lang="ja-JP" altLang="ja-JP" sz="2800" dirty="0">
                <a:latin typeface="ＤＦＰ太丸ゴシック体"/>
                <a:ea typeface="ＤＦＰ太丸ゴシック体"/>
                <a:cs typeface="ＤＦＰ太丸ゴシック体"/>
              </a:rPr>
              <a:t>アジアと日本の将来を担う医療人材」</a:t>
            </a:r>
          </a:p>
          <a:p>
            <a:endParaRPr lang="en-US" altLang="ja-JP" sz="2800" dirty="0">
              <a:solidFill>
                <a:srgbClr val="FF0000"/>
              </a:solidFill>
            </a:endParaRPr>
          </a:p>
          <a:p>
            <a:r>
              <a:rPr lang="ja-JP" altLang="ja-JP" sz="2800" dirty="0"/>
              <a:t>介護の日本語教育部門</a:t>
            </a:r>
            <a:r>
              <a:rPr lang="ja-JP" altLang="ja-JP" sz="2800" dirty="0" smtClean="0"/>
              <a:t>：（</a:t>
            </a:r>
            <a:r>
              <a:rPr lang="en-US" altLang="ja-JP" sz="2800" dirty="0"/>
              <a:t>2012</a:t>
            </a:r>
            <a:r>
              <a:rPr lang="ja-JP" altLang="ja-JP" sz="2800" dirty="0"/>
              <a:t>年〜</a:t>
            </a:r>
            <a:r>
              <a:rPr lang="en-US" altLang="ja-JP" sz="2800" dirty="0"/>
              <a:t>2014</a:t>
            </a:r>
            <a:r>
              <a:rPr lang="ja-JP" altLang="ja-JP" sz="2800" dirty="0"/>
              <a:t>年度</a:t>
            </a:r>
            <a:r>
              <a:rPr lang="ja-JP" altLang="ja-JP" sz="2800" dirty="0" smtClean="0"/>
              <a:t>）</a:t>
            </a:r>
            <a:endParaRPr lang="en-US" altLang="ja-JP" sz="2800" dirty="0" smtClean="0"/>
          </a:p>
          <a:p>
            <a:endParaRPr lang="ja-JP" altLang="ja-JP" sz="2800" dirty="0"/>
          </a:p>
          <a:p>
            <a:pPr lvl="0" algn="l"/>
            <a:endParaRPr lang="en-US" altLang="ja-JP" dirty="0" smtClean="0"/>
          </a:p>
          <a:p>
            <a:pPr lvl="0" algn="l"/>
            <a:r>
              <a:rPr lang="en-US" altLang="ja-JP" dirty="0" smtClean="0"/>
              <a:t>○</a:t>
            </a:r>
            <a:r>
              <a:rPr lang="ja-JP" altLang="ja-JP" dirty="0"/>
              <a:t>インドネシア教育大学看護学科への</a:t>
            </a:r>
            <a:r>
              <a:rPr lang="ja-JP" altLang="ja-JP" dirty="0" smtClean="0"/>
              <a:t>プレラーニング</a:t>
            </a:r>
            <a:endParaRPr lang="en-US" altLang="ja-JP" dirty="0" smtClean="0"/>
          </a:p>
          <a:p>
            <a:pPr lvl="0" algn="l"/>
            <a:endParaRPr lang="en-US" altLang="ja-JP" dirty="0"/>
          </a:p>
          <a:p>
            <a:pPr algn="l"/>
            <a:r>
              <a:rPr lang="ja-JP" altLang="en-US" dirty="0" smtClean="0"/>
              <a:t>　　　　　テレビ</a:t>
            </a:r>
            <a:r>
              <a:rPr lang="ja-JP" altLang="en-US" dirty="0"/>
              <a:t>会議</a:t>
            </a:r>
            <a:r>
              <a:rPr lang="ja-JP" altLang="en-US" dirty="0" smtClean="0"/>
              <a:t>システム</a:t>
            </a:r>
            <a:r>
              <a:rPr lang="en-US" altLang="ja-JP" dirty="0" smtClean="0"/>
              <a:t>(</a:t>
            </a:r>
            <a:r>
              <a:rPr lang="en-US" altLang="ja-JP" dirty="0" err="1" smtClean="0"/>
              <a:t>Polycom</a:t>
            </a:r>
            <a:r>
              <a:rPr lang="en-US" altLang="ja-JP" dirty="0" smtClean="0"/>
              <a:t>)</a:t>
            </a:r>
            <a:r>
              <a:rPr lang="ja-JP" altLang="en-US" dirty="0" smtClean="0"/>
              <a:t>に</a:t>
            </a:r>
            <a:r>
              <a:rPr lang="ja-JP" altLang="en-US" dirty="0"/>
              <a:t>よる遠隔</a:t>
            </a:r>
            <a:r>
              <a:rPr lang="ja-JP" altLang="en-US" dirty="0" smtClean="0"/>
              <a:t>教育</a:t>
            </a:r>
            <a:endParaRPr lang="en-US" altLang="ja-JP" dirty="0" smtClean="0"/>
          </a:p>
          <a:p>
            <a:pPr algn="l"/>
            <a:r>
              <a:rPr lang="ja-JP" altLang="ja-JP" dirty="0"/>
              <a:t>　</a:t>
            </a:r>
            <a:r>
              <a:rPr lang="ja-JP" altLang="en-US" dirty="0" smtClean="0"/>
              <a:t>　　　　＋</a:t>
            </a:r>
            <a:r>
              <a:rPr lang="ja-JP" altLang="en-US" dirty="0"/>
              <a:t>対面型集中</a:t>
            </a:r>
            <a:r>
              <a:rPr lang="ja-JP" altLang="en-US" dirty="0" smtClean="0"/>
              <a:t>教育</a:t>
            </a:r>
            <a:endParaRPr lang="en-US" altLang="ja-JP" dirty="0"/>
          </a:p>
          <a:p>
            <a:pPr lvl="0" algn="l"/>
            <a:endParaRPr lang="en-US" altLang="ja-JP" dirty="0" smtClean="0"/>
          </a:p>
          <a:p>
            <a:pPr lvl="0" algn="l"/>
            <a:r>
              <a:rPr lang="ja-JP" altLang="en-US" dirty="0" smtClean="0"/>
              <a:t>　　　　</a:t>
            </a:r>
            <a:r>
              <a:rPr lang="ja-JP" altLang="ja-JP" dirty="0" smtClean="0"/>
              <a:t>日本語</a:t>
            </a:r>
            <a:r>
              <a:rPr lang="en-US" altLang="ja-JP" dirty="0" smtClean="0"/>
              <a:t>N3</a:t>
            </a:r>
            <a:r>
              <a:rPr lang="ja-JP" altLang="ja-JP" dirty="0" smtClean="0"/>
              <a:t>ま</a:t>
            </a:r>
            <a:r>
              <a:rPr lang="ja-JP" altLang="ja-JP" dirty="0"/>
              <a:t>で。その後分かりやすく看護の専門</a:t>
            </a:r>
            <a:r>
              <a:rPr lang="ja-JP" altLang="ja-JP" dirty="0" smtClean="0"/>
              <a:t>。</a:t>
            </a:r>
            <a:endParaRPr lang="en-US" altLang="ja-JP" dirty="0" smtClean="0"/>
          </a:p>
          <a:p>
            <a:pPr lvl="0" algn="l"/>
            <a:r>
              <a:rPr lang="ja-JP" altLang="ja-JP" dirty="0"/>
              <a:t>　</a:t>
            </a:r>
            <a:r>
              <a:rPr lang="ja-JP" altLang="en-US" dirty="0" smtClean="0"/>
              <a:t>　　　</a:t>
            </a:r>
            <a:endParaRPr lang="en-US" altLang="ja-JP" dirty="0" smtClean="0"/>
          </a:p>
          <a:p>
            <a:pPr lvl="0" algn="l"/>
            <a:endParaRPr lang="en-US" altLang="ja-JP" dirty="0"/>
          </a:p>
          <a:p>
            <a:pPr lvl="0" algn="l"/>
            <a:endParaRPr lang="ja-JP" altLang="ja-JP" dirty="0"/>
          </a:p>
          <a:p>
            <a:pPr algn="l"/>
            <a:endParaRPr lang="ja-JP" altLang="ja-JP" sz="2800" dirty="0"/>
          </a:p>
          <a:p>
            <a:pPr algn="l"/>
            <a:endParaRPr lang="en-US" altLang="ja-JP" sz="2800" dirty="0">
              <a:solidFill>
                <a:srgbClr val="FF0000"/>
              </a:solidFill>
            </a:endParaRPr>
          </a:p>
          <a:p>
            <a:pPr algn="l"/>
            <a:endParaRPr lang="en-US" altLang="ja-JP" sz="2400" dirty="0" smtClean="0">
              <a:solidFill>
                <a:srgbClr val="FF0000"/>
              </a:solidFill>
            </a:endParaRPr>
          </a:p>
        </p:txBody>
      </p:sp>
    </p:spTree>
    <p:extLst>
      <p:ext uri="{BB962C8B-B14F-4D97-AF65-F5344CB8AC3E}">
        <p14:creationId xmlns:p14="http://schemas.microsoft.com/office/powerpoint/2010/main" val="229869272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3200" dirty="0"/>
              <a:t>　　　</a:t>
            </a:r>
            <a:endParaRPr lang="ja-JP" altLang="ja-JP" sz="2400" dirty="0"/>
          </a:p>
        </p:txBody>
      </p:sp>
      <p:sp>
        <p:nvSpPr>
          <p:cNvPr id="3" name="サブタイトル 2"/>
          <p:cNvSpPr>
            <a:spLocks noGrp="1"/>
          </p:cNvSpPr>
          <p:nvPr>
            <p:ph type="subTitle" idx="1"/>
          </p:nvPr>
        </p:nvSpPr>
        <p:spPr>
          <a:xfrm>
            <a:off x="544944" y="836955"/>
            <a:ext cx="7989454" cy="5368074"/>
          </a:xfrm>
        </p:spPr>
        <p:txBody>
          <a:bodyPr>
            <a:normAutofit/>
          </a:bodyPr>
          <a:lstStyle/>
          <a:p>
            <a:r>
              <a:rPr lang="ja-JP" altLang="ja-JP" sz="2800" dirty="0">
                <a:latin typeface="ＤＦＰ太丸ゴシック体"/>
                <a:ea typeface="ＤＦＰ太丸ゴシック体"/>
                <a:cs typeface="ＤＦＰ太丸ゴシック体"/>
              </a:rPr>
              <a:t>Ⅱ</a:t>
            </a:r>
            <a:r>
              <a:rPr lang="en-US" altLang="ja-JP" sz="2800" dirty="0">
                <a:latin typeface="ＤＦＰ太丸ゴシック体"/>
                <a:ea typeface="ＤＦＰ太丸ゴシック体"/>
                <a:cs typeface="ＤＦＰ太丸ゴシック体"/>
              </a:rPr>
              <a:t>. </a:t>
            </a:r>
            <a:r>
              <a:rPr lang="ja-JP" altLang="ja-JP" sz="2800" dirty="0">
                <a:latin typeface="ＤＦＰ太丸ゴシック体"/>
                <a:ea typeface="ＤＦＰ太丸ゴシック体"/>
                <a:cs typeface="ＤＦＰ太丸ゴシック体"/>
              </a:rPr>
              <a:t>首都大学東京＋東京都知事</a:t>
            </a:r>
            <a:r>
              <a:rPr lang="ja-JP" altLang="ja-JP" sz="2800" dirty="0" smtClean="0">
                <a:latin typeface="ＤＦＰ太丸ゴシック体"/>
                <a:ea typeface="ＤＦＰ太丸ゴシック体"/>
                <a:cs typeface="ＤＦＰ太丸ゴシック体"/>
              </a:rPr>
              <a:t>本局</a:t>
            </a:r>
            <a:endParaRPr lang="en-US" altLang="ja-JP" sz="2800" dirty="0" smtClean="0">
              <a:latin typeface="ＤＦＰ太丸ゴシック体"/>
              <a:ea typeface="ＤＦＰ太丸ゴシック体"/>
              <a:cs typeface="ＤＦＰ太丸ゴシック体"/>
            </a:endParaRPr>
          </a:p>
          <a:p>
            <a:r>
              <a:rPr lang="ja-JP" altLang="ja-JP" sz="2800" dirty="0" smtClean="0">
                <a:latin typeface="ＤＦＰ太丸ゴシック体"/>
                <a:ea typeface="ＤＦＰ太丸ゴシック体"/>
                <a:cs typeface="ＤＦＰ太丸ゴシック体"/>
              </a:rPr>
              <a:t>「</a:t>
            </a:r>
            <a:r>
              <a:rPr lang="ja-JP" altLang="ja-JP" sz="2800" dirty="0">
                <a:latin typeface="ＤＦＰ太丸ゴシック体"/>
                <a:ea typeface="ＤＦＰ太丸ゴシック体"/>
                <a:cs typeface="ＤＦＰ太丸ゴシック体"/>
              </a:rPr>
              <a:t>アジアと日本の将来を担う医療人材」</a:t>
            </a:r>
          </a:p>
          <a:p>
            <a:endParaRPr lang="en-US" altLang="ja-JP" sz="2800" dirty="0">
              <a:solidFill>
                <a:srgbClr val="FF0000"/>
              </a:solidFill>
            </a:endParaRPr>
          </a:p>
          <a:p>
            <a:r>
              <a:rPr lang="ja-JP" altLang="ja-JP" sz="2800" dirty="0"/>
              <a:t>介護の日本語教育部門</a:t>
            </a:r>
            <a:r>
              <a:rPr lang="ja-JP" altLang="ja-JP" sz="2800" dirty="0" smtClean="0"/>
              <a:t>：（</a:t>
            </a:r>
            <a:r>
              <a:rPr lang="en-US" altLang="ja-JP" sz="2800" dirty="0"/>
              <a:t>2012</a:t>
            </a:r>
            <a:r>
              <a:rPr lang="ja-JP" altLang="ja-JP" sz="2800" dirty="0"/>
              <a:t>年〜</a:t>
            </a:r>
            <a:r>
              <a:rPr lang="en-US" altLang="ja-JP" sz="2800" dirty="0"/>
              <a:t>2014</a:t>
            </a:r>
            <a:r>
              <a:rPr lang="ja-JP" altLang="ja-JP" sz="2800" dirty="0"/>
              <a:t>年度</a:t>
            </a:r>
            <a:r>
              <a:rPr lang="ja-JP" altLang="ja-JP" sz="2800" dirty="0" smtClean="0"/>
              <a:t>）</a:t>
            </a:r>
            <a:endParaRPr lang="en-US" altLang="ja-JP" sz="2800" dirty="0" smtClean="0"/>
          </a:p>
          <a:p>
            <a:endParaRPr lang="ja-JP" altLang="ja-JP" sz="2800" dirty="0"/>
          </a:p>
          <a:p>
            <a:pPr lvl="0" algn="l"/>
            <a:endParaRPr lang="en-US" altLang="ja-JP" dirty="0" smtClean="0"/>
          </a:p>
          <a:p>
            <a:pPr lvl="0" algn="l"/>
            <a:r>
              <a:rPr lang="en-US" altLang="ja-JP" dirty="0" smtClean="0"/>
              <a:t>○</a:t>
            </a:r>
            <a:r>
              <a:rPr lang="ja-JP" altLang="ja-JP" dirty="0"/>
              <a:t>インドネシア教育大学看護学科への</a:t>
            </a:r>
            <a:r>
              <a:rPr lang="ja-JP" altLang="ja-JP" dirty="0" smtClean="0"/>
              <a:t>プレラーニング</a:t>
            </a:r>
            <a:endParaRPr lang="en-US" altLang="ja-JP" dirty="0" smtClean="0"/>
          </a:p>
          <a:p>
            <a:pPr lvl="0" algn="l"/>
            <a:endParaRPr lang="en-US" altLang="ja-JP" dirty="0"/>
          </a:p>
          <a:p>
            <a:pPr algn="l"/>
            <a:r>
              <a:rPr lang="ja-JP" altLang="en-US" dirty="0" smtClean="0"/>
              <a:t>　　　　　テレビ</a:t>
            </a:r>
            <a:r>
              <a:rPr lang="ja-JP" altLang="en-US" dirty="0"/>
              <a:t>会議</a:t>
            </a:r>
            <a:r>
              <a:rPr lang="ja-JP" altLang="en-US" dirty="0" smtClean="0"/>
              <a:t>システム</a:t>
            </a:r>
            <a:r>
              <a:rPr lang="en-US" altLang="ja-JP" dirty="0" smtClean="0"/>
              <a:t>(</a:t>
            </a:r>
            <a:r>
              <a:rPr lang="en-US" altLang="ja-JP" dirty="0" err="1" smtClean="0"/>
              <a:t>Polycom</a:t>
            </a:r>
            <a:r>
              <a:rPr lang="en-US" altLang="ja-JP" dirty="0" smtClean="0"/>
              <a:t>)</a:t>
            </a:r>
            <a:r>
              <a:rPr lang="ja-JP" altLang="en-US" dirty="0" smtClean="0"/>
              <a:t>に</a:t>
            </a:r>
            <a:r>
              <a:rPr lang="ja-JP" altLang="en-US" dirty="0"/>
              <a:t>よる遠隔</a:t>
            </a:r>
            <a:r>
              <a:rPr lang="ja-JP" altLang="en-US" dirty="0" smtClean="0"/>
              <a:t>教育</a:t>
            </a:r>
            <a:endParaRPr lang="en-US" altLang="ja-JP" dirty="0" smtClean="0"/>
          </a:p>
          <a:p>
            <a:pPr algn="l"/>
            <a:r>
              <a:rPr lang="ja-JP" altLang="ja-JP"/>
              <a:t>　</a:t>
            </a:r>
            <a:r>
              <a:rPr lang="ja-JP" altLang="en-US" smtClean="0"/>
              <a:t>　　　　＋</a:t>
            </a:r>
            <a:r>
              <a:rPr lang="ja-JP" altLang="en-US" dirty="0"/>
              <a:t>対面型</a:t>
            </a:r>
            <a:r>
              <a:rPr lang="ja-JP" altLang="en-US"/>
              <a:t>集中</a:t>
            </a:r>
            <a:r>
              <a:rPr lang="ja-JP" altLang="en-US" smtClean="0"/>
              <a:t>教育</a:t>
            </a:r>
            <a:endParaRPr lang="en-US" altLang="ja-JP" dirty="0"/>
          </a:p>
          <a:p>
            <a:pPr lvl="0" algn="l"/>
            <a:endParaRPr lang="en-US" altLang="ja-JP" dirty="0" smtClean="0"/>
          </a:p>
          <a:p>
            <a:pPr lvl="0" algn="l"/>
            <a:r>
              <a:rPr lang="ja-JP" altLang="en-US" dirty="0" smtClean="0"/>
              <a:t>　　　　</a:t>
            </a:r>
            <a:r>
              <a:rPr lang="ja-JP" altLang="ja-JP" dirty="0" smtClean="0"/>
              <a:t>日本語</a:t>
            </a:r>
            <a:r>
              <a:rPr lang="en-US" altLang="ja-JP" dirty="0"/>
              <a:t>N4</a:t>
            </a:r>
            <a:r>
              <a:rPr lang="ja-JP" altLang="ja-JP" dirty="0"/>
              <a:t>まで。その後分かりやすく看護の専門</a:t>
            </a:r>
            <a:r>
              <a:rPr lang="ja-JP" altLang="ja-JP" dirty="0" smtClean="0"/>
              <a:t>。</a:t>
            </a:r>
            <a:endParaRPr lang="en-US" altLang="ja-JP" dirty="0" smtClean="0"/>
          </a:p>
          <a:p>
            <a:pPr lvl="0" algn="l"/>
            <a:r>
              <a:rPr lang="ja-JP" altLang="ja-JP" dirty="0"/>
              <a:t>　</a:t>
            </a:r>
            <a:r>
              <a:rPr lang="ja-JP" altLang="en-US" dirty="0" smtClean="0"/>
              <a:t>　　　</a:t>
            </a:r>
            <a:endParaRPr lang="en-US" altLang="ja-JP" dirty="0" smtClean="0"/>
          </a:p>
          <a:p>
            <a:pPr lvl="0" algn="l"/>
            <a:endParaRPr lang="en-US" altLang="ja-JP" dirty="0"/>
          </a:p>
          <a:p>
            <a:pPr lvl="0" algn="l"/>
            <a:endParaRPr lang="ja-JP" altLang="ja-JP" dirty="0"/>
          </a:p>
          <a:p>
            <a:pPr algn="l"/>
            <a:endParaRPr lang="ja-JP" altLang="ja-JP" sz="2800" dirty="0"/>
          </a:p>
          <a:p>
            <a:pPr algn="l"/>
            <a:endParaRPr lang="en-US" altLang="ja-JP" sz="2800" dirty="0">
              <a:solidFill>
                <a:srgbClr val="FF0000"/>
              </a:solidFill>
            </a:endParaRPr>
          </a:p>
          <a:p>
            <a:pPr algn="l"/>
            <a:endParaRPr lang="en-US" altLang="ja-JP" sz="2400" dirty="0" smtClean="0">
              <a:solidFill>
                <a:srgbClr val="FF0000"/>
              </a:solidFill>
            </a:endParaRPr>
          </a:p>
        </p:txBody>
      </p:sp>
      <p:pic>
        <p:nvPicPr>
          <p:cNvPr id="4" name="図 3" descr="スクリーンショット 2013-07-13 12.20.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526" y="516471"/>
            <a:ext cx="7378872" cy="5688558"/>
          </a:xfrm>
          <a:prstGeom prst="rect">
            <a:avLst/>
          </a:prstGeom>
        </p:spPr>
      </p:pic>
    </p:spTree>
    <p:extLst>
      <p:ext uri="{BB962C8B-B14F-4D97-AF65-F5344CB8AC3E}">
        <p14:creationId xmlns:p14="http://schemas.microsoft.com/office/powerpoint/2010/main" val="257095214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3200" dirty="0"/>
              <a:t>　　　</a:t>
            </a:r>
            <a:endParaRPr lang="ja-JP" altLang="ja-JP" sz="2400" dirty="0"/>
          </a:p>
        </p:txBody>
      </p:sp>
      <p:sp>
        <p:nvSpPr>
          <p:cNvPr id="3" name="サブタイトル 2"/>
          <p:cNvSpPr>
            <a:spLocks noGrp="1"/>
          </p:cNvSpPr>
          <p:nvPr>
            <p:ph type="subTitle" idx="1"/>
          </p:nvPr>
        </p:nvSpPr>
        <p:spPr>
          <a:xfrm>
            <a:off x="544944" y="836955"/>
            <a:ext cx="7989454" cy="5368074"/>
          </a:xfrm>
        </p:spPr>
        <p:txBody>
          <a:bodyPr>
            <a:normAutofit/>
          </a:bodyPr>
          <a:lstStyle/>
          <a:p>
            <a:r>
              <a:rPr lang="ja-JP" altLang="ja-JP" sz="2800" dirty="0">
                <a:latin typeface="ＤＦＰ太丸ゴシック体"/>
                <a:ea typeface="ＤＦＰ太丸ゴシック体"/>
                <a:cs typeface="ＤＦＰ太丸ゴシック体"/>
              </a:rPr>
              <a:t>Ⅱ</a:t>
            </a:r>
            <a:r>
              <a:rPr lang="en-US" altLang="ja-JP" sz="2800" dirty="0">
                <a:latin typeface="ＤＦＰ太丸ゴシック体"/>
                <a:ea typeface="ＤＦＰ太丸ゴシック体"/>
                <a:cs typeface="ＤＦＰ太丸ゴシック体"/>
              </a:rPr>
              <a:t>. </a:t>
            </a:r>
            <a:r>
              <a:rPr lang="ja-JP" altLang="ja-JP" sz="2800" dirty="0">
                <a:latin typeface="ＤＦＰ太丸ゴシック体"/>
                <a:ea typeface="ＤＦＰ太丸ゴシック体"/>
                <a:cs typeface="ＤＦＰ太丸ゴシック体"/>
              </a:rPr>
              <a:t>首都大学東京＋東京都知事</a:t>
            </a:r>
            <a:r>
              <a:rPr lang="ja-JP" altLang="ja-JP" sz="2800" dirty="0" smtClean="0">
                <a:latin typeface="ＤＦＰ太丸ゴシック体"/>
                <a:ea typeface="ＤＦＰ太丸ゴシック体"/>
                <a:cs typeface="ＤＦＰ太丸ゴシック体"/>
              </a:rPr>
              <a:t>本局</a:t>
            </a:r>
            <a:endParaRPr lang="en-US" altLang="ja-JP" sz="2800" dirty="0" smtClean="0">
              <a:latin typeface="ＤＦＰ太丸ゴシック体"/>
              <a:ea typeface="ＤＦＰ太丸ゴシック体"/>
              <a:cs typeface="ＤＦＰ太丸ゴシック体"/>
            </a:endParaRPr>
          </a:p>
          <a:p>
            <a:r>
              <a:rPr lang="ja-JP" altLang="ja-JP" sz="2800" dirty="0" smtClean="0">
                <a:latin typeface="ＤＦＰ太丸ゴシック体"/>
                <a:ea typeface="ＤＦＰ太丸ゴシック体"/>
                <a:cs typeface="ＤＦＰ太丸ゴシック体"/>
              </a:rPr>
              <a:t>「</a:t>
            </a:r>
            <a:r>
              <a:rPr lang="ja-JP" altLang="ja-JP" sz="2800" dirty="0">
                <a:latin typeface="ＤＦＰ太丸ゴシック体"/>
                <a:ea typeface="ＤＦＰ太丸ゴシック体"/>
                <a:cs typeface="ＤＦＰ太丸ゴシック体"/>
              </a:rPr>
              <a:t>アジアと日本の将来を担う医療人材」</a:t>
            </a:r>
          </a:p>
          <a:p>
            <a:endParaRPr lang="en-US" altLang="ja-JP" sz="2800" dirty="0">
              <a:solidFill>
                <a:srgbClr val="FF0000"/>
              </a:solidFill>
            </a:endParaRPr>
          </a:p>
          <a:p>
            <a:r>
              <a:rPr lang="ja-JP" altLang="ja-JP" sz="2800" dirty="0"/>
              <a:t>介護の日本語教育部門</a:t>
            </a:r>
            <a:r>
              <a:rPr lang="ja-JP" altLang="ja-JP" sz="2800" dirty="0" smtClean="0"/>
              <a:t>：（</a:t>
            </a:r>
            <a:r>
              <a:rPr lang="en-US" altLang="ja-JP" sz="2800" dirty="0"/>
              <a:t>2012</a:t>
            </a:r>
            <a:r>
              <a:rPr lang="ja-JP" altLang="ja-JP" sz="2800" dirty="0"/>
              <a:t>年〜</a:t>
            </a:r>
            <a:r>
              <a:rPr lang="en-US" altLang="ja-JP" sz="2800" dirty="0"/>
              <a:t>2014</a:t>
            </a:r>
            <a:r>
              <a:rPr lang="ja-JP" altLang="ja-JP" sz="2800" dirty="0"/>
              <a:t>年度</a:t>
            </a:r>
            <a:r>
              <a:rPr lang="ja-JP" altLang="ja-JP" sz="2800" dirty="0" smtClean="0"/>
              <a:t>）</a:t>
            </a:r>
            <a:endParaRPr lang="en-US" altLang="ja-JP" sz="2800" dirty="0" smtClean="0"/>
          </a:p>
          <a:p>
            <a:endParaRPr lang="ja-JP" altLang="ja-JP" sz="2800" dirty="0"/>
          </a:p>
          <a:p>
            <a:pPr lvl="0" algn="l"/>
            <a:endParaRPr lang="en-US" altLang="ja-JP" dirty="0" smtClean="0"/>
          </a:p>
          <a:p>
            <a:pPr lvl="0" algn="l"/>
            <a:r>
              <a:rPr lang="en-US" altLang="ja-JP" dirty="0" smtClean="0"/>
              <a:t>○</a:t>
            </a:r>
            <a:r>
              <a:rPr lang="ja-JP" altLang="ja-JP" dirty="0"/>
              <a:t>インドネシア教育大学看護学科への</a:t>
            </a:r>
            <a:r>
              <a:rPr lang="ja-JP" altLang="ja-JP" dirty="0" smtClean="0"/>
              <a:t>プレラーニング</a:t>
            </a:r>
            <a:endParaRPr lang="en-US" altLang="ja-JP" dirty="0" smtClean="0"/>
          </a:p>
          <a:p>
            <a:pPr lvl="0" algn="l"/>
            <a:endParaRPr lang="en-US" altLang="ja-JP" dirty="0"/>
          </a:p>
          <a:p>
            <a:pPr algn="l"/>
            <a:r>
              <a:rPr lang="ja-JP" altLang="en-US" dirty="0" smtClean="0"/>
              <a:t>　　　　　テレビ</a:t>
            </a:r>
            <a:r>
              <a:rPr lang="ja-JP" altLang="en-US" dirty="0"/>
              <a:t>会議</a:t>
            </a:r>
            <a:r>
              <a:rPr lang="ja-JP" altLang="en-US" dirty="0" smtClean="0"/>
              <a:t>システム</a:t>
            </a:r>
            <a:r>
              <a:rPr lang="en-US" altLang="ja-JP" dirty="0" smtClean="0"/>
              <a:t>(</a:t>
            </a:r>
            <a:r>
              <a:rPr lang="en-US" altLang="ja-JP" dirty="0" err="1" smtClean="0"/>
              <a:t>Polycom</a:t>
            </a:r>
            <a:r>
              <a:rPr lang="en-US" altLang="ja-JP" dirty="0" smtClean="0"/>
              <a:t>)</a:t>
            </a:r>
            <a:r>
              <a:rPr lang="ja-JP" altLang="en-US" dirty="0" smtClean="0"/>
              <a:t>に</a:t>
            </a:r>
            <a:r>
              <a:rPr lang="ja-JP" altLang="en-US" dirty="0"/>
              <a:t>よる遠隔</a:t>
            </a:r>
            <a:r>
              <a:rPr lang="ja-JP" altLang="en-US" dirty="0" smtClean="0"/>
              <a:t>教育</a:t>
            </a:r>
            <a:endParaRPr lang="en-US" altLang="ja-JP" dirty="0" smtClean="0"/>
          </a:p>
          <a:p>
            <a:pPr algn="l"/>
            <a:r>
              <a:rPr lang="ja-JP" altLang="ja-JP" dirty="0"/>
              <a:t>　</a:t>
            </a:r>
            <a:r>
              <a:rPr lang="ja-JP" altLang="en-US" dirty="0" smtClean="0"/>
              <a:t>　　　　＋</a:t>
            </a:r>
            <a:r>
              <a:rPr lang="ja-JP" altLang="en-US" dirty="0"/>
              <a:t>対面型集中</a:t>
            </a:r>
            <a:r>
              <a:rPr lang="ja-JP" altLang="en-US" dirty="0" smtClean="0"/>
              <a:t>教育</a:t>
            </a:r>
            <a:endParaRPr lang="en-US" altLang="ja-JP" dirty="0"/>
          </a:p>
          <a:p>
            <a:pPr lvl="0" algn="l"/>
            <a:endParaRPr lang="en-US" altLang="ja-JP" dirty="0" smtClean="0"/>
          </a:p>
          <a:p>
            <a:pPr lvl="0" algn="l"/>
            <a:r>
              <a:rPr lang="ja-JP" altLang="en-US" dirty="0" smtClean="0"/>
              <a:t>　　　　</a:t>
            </a:r>
            <a:r>
              <a:rPr lang="ja-JP" altLang="ja-JP" dirty="0" smtClean="0"/>
              <a:t>日本語</a:t>
            </a:r>
            <a:r>
              <a:rPr lang="en-US" altLang="ja-JP" dirty="0"/>
              <a:t>N4</a:t>
            </a:r>
            <a:r>
              <a:rPr lang="ja-JP" altLang="ja-JP" dirty="0"/>
              <a:t>まで。その後分かりやすく看護の専門</a:t>
            </a:r>
            <a:r>
              <a:rPr lang="ja-JP" altLang="ja-JP" dirty="0" smtClean="0"/>
              <a:t>。</a:t>
            </a:r>
            <a:endParaRPr lang="en-US" altLang="ja-JP" dirty="0" smtClean="0"/>
          </a:p>
          <a:p>
            <a:pPr lvl="0" algn="l"/>
            <a:r>
              <a:rPr lang="ja-JP" altLang="ja-JP" dirty="0"/>
              <a:t>　</a:t>
            </a:r>
            <a:r>
              <a:rPr lang="ja-JP" altLang="en-US" dirty="0" smtClean="0"/>
              <a:t>　　　</a:t>
            </a:r>
            <a:endParaRPr lang="en-US" altLang="ja-JP" dirty="0" smtClean="0"/>
          </a:p>
          <a:p>
            <a:pPr lvl="0" algn="l"/>
            <a:endParaRPr lang="en-US" altLang="ja-JP" dirty="0"/>
          </a:p>
          <a:p>
            <a:pPr lvl="0" algn="l"/>
            <a:endParaRPr lang="ja-JP" altLang="ja-JP" dirty="0"/>
          </a:p>
          <a:p>
            <a:pPr algn="l"/>
            <a:endParaRPr lang="ja-JP" altLang="ja-JP" sz="2800" dirty="0"/>
          </a:p>
          <a:p>
            <a:pPr algn="l"/>
            <a:endParaRPr lang="en-US" altLang="ja-JP" sz="2800" dirty="0">
              <a:solidFill>
                <a:srgbClr val="FF0000"/>
              </a:solidFill>
            </a:endParaRPr>
          </a:p>
          <a:p>
            <a:pPr algn="l"/>
            <a:endParaRPr lang="en-US" altLang="ja-JP" sz="2400" dirty="0" smtClean="0">
              <a:solidFill>
                <a:srgbClr val="FF0000"/>
              </a:solidFill>
            </a:endParaRPr>
          </a:p>
        </p:txBody>
      </p:sp>
      <p:pic>
        <p:nvPicPr>
          <p:cNvPr id="4" name="図 3" descr="スクリーンショット 2013-07-13 12.24.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241300"/>
            <a:ext cx="8877300" cy="6375400"/>
          </a:xfrm>
          <a:prstGeom prst="rect">
            <a:avLst/>
          </a:prstGeom>
        </p:spPr>
      </p:pic>
    </p:spTree>
    <p:extLst>
      <p:ext uri="{BB962C8B-B14F-4D97-AF65-F5344CB8AC3E}">
        <p14:creationId xmlns:p14="http://schemas.microsoft.com/office/powerpoint/2010/main" val="154290408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3200" dirty="0"/>
              <a:t>　　　</a:t>
            </a:r>
            <a:endParaRPr lang="ja-JP" altLang="ja-JP" sz="2400" dirty="0"/>
          </a:p>
        </p:txBody>
      </p:sp>
      <p:sp>
        <p:nvSpPr>
          <p:cNvPr id="3" name="サブタイトル 2"/>
          <p:cNvSpPr>
            <a:spLocks noGrp="1"/>
          </p:cNvSpPr>
          <p:nvPr>
            <p:ph type="subTitle" idx="1"/>
          </p:nvPr>
        </p:nvSpPr>
        <p:spPr>
          <a:xfrm>
            <a:off x="544944" y="836955"/>
            <a:ext cx="7989454" cy="5368074"/>
          </a:xfrm>
        </p:spPr>
        <p:txBody>
          <a:bodyPr>
            <a:normAutofit/>
          </a:bodyPr>
          <a:lstStyle/>
          <a:p>
            <a:r>
              <a:rPr lang="ja-JP" altLang="ja-JP" sz="2800" dirty="0">
                <a:latin typeface="ＤＦＰ太丸ゴシック体"/>
                <a:ea typeface="ＤＦＰ太丸ゴシック体"/>
                <a:cs typeface="ＤＦＰ太丸ゴシック体"/>
              </a:rPr>
              <a:t>Ⅳ</a:t>
            </a:r>
            <a:r>
              <a:rPr lang="en-US" altLang="ja-JP" sz="2800" dirty="0">
                <a:latin typeface="ＤＦＰ太丸ゴシック体"/>
                <a:ea typeface="ＤＦＰ太丸ゴシック体"/>
                <a:cs typeface="ＤＦＰ太丸ゴシック体"/>
              </a:rPr>
              <a:t>. </a:t>
            </a:r>
            <a:r>
              <a:rPr lang="ja-JP" altLang="ja-JP" sz="2800" dirty="0">
                <a:latin typeface="ＤＦＰ太丸ゴシック体"/>
                <a:ea typeface="ＤＦＰ太丸ゴシック体"/>
                <a:cs typeface="ＤＦＰ太丸ゴシック体"/>
              </a:rPr>
              <a:t>国を越えた医療福祉人材の移動と日本語教育</a:t>
            </a:r>
          </a:p>
          <a:p>
            <a:r>
              <a:rPr lang="en-US" altLang="ja-JP" sz="2800" dirty="0"/>
              <a:t> </a:t>
            </a:r>
            <a:endParaRPr lang="ja-JP" altLang="ja-JP" sz="2800" dirty="0"/>
          </a:p>
          <a:p>
            <a:pPr algn="l"/>
            <a:r>
              <a:rPr lang="en-US" altLang="ja-JP" sz="2400" dirty="0" smtClean="0"/>
              <a:t>EPA</a:t>
            </a:r>
            <a:r>
              <a:rPr lang="ja-JP" altLang="en-US" sz="2400" dirty="0" smtClean="0"/>
              <a:t>介護福祉士</a:t>
            </a:r>
            <a:r>
              <a:rPr lang="ja-JP" altLang="ja-JP" sz="2400" dirty="0" smtClean="0"/>
              <a:t>候補者</a:t>
            </a:r>
            <a:r>
              <a:rPr lang="ja-JP" altLang="en-US" sz="2400" dirty="0" smtClean="0"/>
              <a:t>実態</a:t>
            </a:r>
            <a:endParaRPr lang="en-US" altLang="ja-JP" sz="2400" dirty="0" smtClean="0"/>
          </a:p>
          <a:p>
            <a:pPr algn="l"/>
            <a:r>
              <a:rPr lang="ja-JP" altLang="ja-JP" sz="2400" dirty="0"/>
              <a:t>　</a:t>
            </a:r>
            <a:r>
              <a:rPr lang="en-US" altLang="ja-JP" sz="2400" dirty="0" smtClean="0"/>
              <a:t> </a:t>
            </a:r>
            <a:r>
              <a:rPr lang="ja-JP" altLang="en-US" sz="2400" dirty="0" smtClean="0"/>
              <a:t>（インドネシアとフィリピン、全国合計）</a:t>
            </a:r>
            <a:endParaRPr lang="en-US" altLang="ja-JP" sz="2400" dirty="0" smtClean="0"/>
          </a:p>
          <a:p>
            <a:pPr algn="l"/>
            <a:endParaRPr lang="en-US" altLang="ja-JP" sz="2400" dirty="0"/>
          </a:p>
          <a:p>
            <a:pPr algn="l"/>
            <a:r>
              <a:rPr lang="ja-JP" altLang="en-US" sz="2400" dirty="0" smtClean="0"/>
              <a:t>　</a:t>
            </a:r>
            <a:r>
              <a:rPr lang="en-US" altLang="ja-JP" sz="2400" dirty="0" smtClean="0"/>
              <a:t>2008</a:t>
            </a:r>
            <a:r>
              <a:rPr lang="ja-JP" altLang="en-US" sz="2400" dirty="0" smtClean="0"/>
              <a:t>年　</a:t>
            </a:r>
            <a:r>
              <a:rPr lang="en-US" altLang="ja-JP" sz="2400" dirty="0" smtClean="0"/>
              <a:t>  95</a:t>
            </a:r>
            <a:r>
              <a:rPr lang="ja-JP" altLang="en-US" sz="2400" dirty="0" smtClean="0"/>
              <a:t>名</a:t>
            </a:r>
            <a:endParaRPr lang="en-US" altLang="ja-JP" sz="2400" dirty="0" smtClean="0"/>
          </a:p>
          <a:p>
            <a:pPr algn="l"/>
            <a:r>
              <a:rPr lang="ja-JP" altLang="en-US" sz="2400" dirty="0" smtClean="0"/>
              <a:t>　</a:t>
            </a:r>
            <a:r>
              <a:rPr lang="en-US" altLang="ja-JP" sz="2400" dirty="0" smtClean="0"/>
              <a:t>2019</a:t>
            </a:r>
            <a:r>
              <a:rPr lang="ja-JP" altLang="en-US" sz="2400" dirty="0" smtClean="0"/>
              <a:t>年　</a:t>
            </a:r>
            <a:r>
              <a:rPr lang="en-US" altLang="ja-JP" sz="2400" dirty="0" smtClean="0"/>
              <a:t>355</a:t>
            </a:r>
            <a:r>
              <a:rPr lang="ja-JP" altLang="en-US" sz="2400" dirty="0" smtClean="0"/>
              <a:t>名</a:t>
            </a:r>
            <a:endParaRPr lang="en-US" altLang="ja-JP" sz="2400" dirty="0" smtClean="0"/>
          </a:p>
          <a:p>
            <a:pPr algn="l"/>
            <a:r>
              <a:rPr lang="ja-JP" altLang="en-US" sz="2400" dirty="0" smtClean="0"/>
              <a:t>　</a:t>
            </a:r>
            <a:r>
              <a:rPr lang="en-US" altLang="ja-JP" sz="2400" dirty="0" smtClean="0"/>
              <a:t>2010</a:t>
            </a:r>
            <a:r>
              <a:rPr lang="ja-JP" altLang="en-US" sz="2400" dirty="0" smtClean="0"/>
              <a:t>年　</a:t>
            </a:r>
            <a:r>
              <a:rPr lang="en-US" altLang="ja-JP" sz="2400" dirty="0" smtClean="0"/>
              <a:t>149</a:t>
            </a:r>
            <a:r>
              <a:rPr lang="ja-JP" altLang="en-US" sz="2400" dirty="0" smtClean="0"/>
              <a:t>名　　国家試験合格者</a:t>
            </a:r>
            <a:r>
              <a:rPr lang="en-US" altLang="ja-JP" sz="2400" dirty="0" smtClean="0"/>
              <a:t>EPA</a:t>
            </a:r>
            <a:r>
              <a:rPr lang="ja-JP" altLang="en-US" sz="2400" dirty="0" smtClean="0"/>
              <a:t>（全受験者）</a:t>
            </a:r>
            <a:endParaRPr lang="en-US" altLang="ja-JP" sz="2400" dirty="0" smtClean="0"/>
          </a:p>
          <a:p>
            <a:pPr algn="l"/>
            <a:r>
              <a:rPr lang="ja-JP" altLang="en-US" sz="2400" dirty="0" smtClean="0"/>
              <a:t>　</a:t>
            </a:r>
            <a:r>
              <a:rPr lang="en-US" altLang="ja-JP" sz="2400" dirty="0" smtClean="0"/>
              <a:t>2011</a:t>
            </a:r>
            <a:r>
              <a:rPr lang="ja-JP" altLang="en-US" sz="2400" dirty="0" smtClean="0"/>
              <a:t>年　</a:t>
            </a:r>
            <a:r>
              <a:rPr lang="en-US" altLang="ja-JP" sz="2400" dirty="0" smtClean="0"/>
              <a:t>119</a:t>
            </a:r>
            <a:r>
              <a:rPr lang="ja-JP" altLang="en-US" sz="2400" dirty="0" smtClean="0"/>
              <a:t>名</a:t>
            </a:r>
            <a:r>
              <a:rPr lang="ja-JP" altLang="en-US" sz="2400" dirty="0"/>
              <a:t>　　　　　　</a:t>
            </a:r>
            <a:r>
              <a:rPr lang="en-US" altLang="ja-JP" sz="2400" dirty="0">
                <a:solidFill>
                  <a:srgbClr val="FF0000"/>
                </a:solidFill>
              </a:rPr>
              <a:t>37.9</a:t>
            </a:r>
            <a:r>
              <a:rPr lang="en-US" altLang="ja-JP" sz="2400" dirty="0" smtClean="0">
                <a:solidFill>
                  <a:srgbClr val="FF0000"/>
                </a:solidFill>
              </a:rPr>
              <a:t>%</a:t>
            </a:r>
            <a:r>
              <a:rPr lang="ja-JP" altLang="en-US" sz="2400" dirty="0"/>
              <a:t>　</a:t>
            </a:r>
            <a:r>
              <a:rPr lang="en-US" altLang="ja-JP" sz="2400" dirty="0"/>
              <a:t>(</a:t>
            </a:r>
            <a:r>
              <a:rPr lang="en-US" altLang="ja-JP" sz="2400" dirty="0" smtClean="0"/>
              <a:t>63.9%)</a:t>
            </a:r>
            <a:endParaRPr lang="en-US" altLang="ja-JP" sz="2400" dirty="0" smtClean="0"/>
          </a:p>
          <a:p>
            <a:pPr algn="l"/>
            <a:r>
              <a:rPr lang="ja-JP" altLang="en-US" sz="2400" dirty="0" smtClean="0"/>
              <a:t>　</a:t>
            </a:r>
            <a:r>
              <a:rPr lang="en-US" altLang="ja-JP" sz="2400" dirty="0" smtClean="0"/>
              <a:t>2012</a:t>
            </a:r>
            <a:r>
              <a:rPr lang="ja-JP" altLang="en-US" sz="2400" dirty="0" smtClean="0"/>
              <a:t>年　</a:t>
            </a:r>
            <a:r>
              <a:rPr lang="en-US" altLang="ja-JP" sz="2400" dirty="0" smtClean="0"/>
              <a:t>145</a:t>
            </a:r>
            <a:r>
              <a:rPr lang="ja-JP" altLang="en-US" sz="2400" dirty="0" smtClean="0"/>
              <a:t>名</a:t>
            </a:r>
            <a:r>
              <a:rPr lang="ja-JP" altLang="en-US" sz="2400" dirty="0"/>
              <a:t>　　　　　　</a:t>
            </a:r>
            <a:r>
              <a:rPr lang="en-US" altLang="ja-JP" sz="2400" dirty="0">
                <a:solidFill>
                  <a:srgbClr val="FF0000"/>
                </a:solidFill>
              </a:rPr>
              <a:t>39.8</a:t>
            </a:r>
            <a:r>
              <a:rPr lang="en-US" altLang="ja-JP" sz="2400" dirty="0" smtClean="0">
                <a:solidFill>
                  <a:srgbClr val="FF0000"/>
                </a:solidFill>
              </a:rPr>
              <a:t>%</a:t>
            </a:r>
            <a:r>
              <a:rPr lang="ja-JP" altLang="en-US" sz="2400" dirty="0"/>
              <a:t>　</a:t>
            </a:r>
            <a:r>
              <a:rPr lang="en-US" altLang="ja-JP" sz="2400" dirty="0"/>
              <a:t>(</a:t>
            </a:r>
            <a:r>
              <a:rPr lang="en-US" altLang="ja-JP" sz="2400" dirty="0" smtClean="0"/>
              <a:t>64.4%) </a:t>
            </a:r>
            <a:endParaRPr lang="en-US" altLang="ja-JP" sz="2400" dirty="0"/>
          </a:p>
          <a:p>
            <a:pPr algn="l"/>
            <a:r>
              <a:rPr lang="ja-JP" altLang="en-US" sz="2400" dirty="0" smtClean="0"/>
              <a:t>　</a:t>
            </a:r>
            <a:r>
              <a:rPr lang="en-US" altLang="ja-JP" sz="2400" dirty="0" smtClean="0"/>
              <a:t>2013</a:t>
            </a:r>
            <a:r>
              <a:rPr lang="ja-JP" altLang="en-US" sz="2400" dirty="0" smtClean="0"/>
              <a:t>年　</a:t>
            </a:r>
            <a:r>
              <a:rPr lang="en-US" altLang="ja-JP" sz="2400" dirty="0" smtClean="0"/>
              <a:t>195</a:t>
            </a:r>
            <a:r>
              <a:rPr lang="ja-JP" altLang="en-US" sz="2400" dirty="0" smtClean="0"/>
              <a:t>名　　　　　　</a:t>
            </a:r>
            <a:r>
              <a:rPr lang="en-US" altLang="ja-JP" sz="2400" dirty="0" smtClean="0">
                <a:solidFill>
                  <a:srgbClr val="FF0000"/>
                </a:solidFill>
              </a:rPr>
              <a:t>36.3%</a:t>
            </a:r>
            <a:r>
              <a:rPr lang="ja-JP" altLang="en-US" sz="2400" dirty="0" smtClean="0"/>
              <a:t>　</a:t>
            </a:r>
            <a:r>
              <a:rPr lang="en-US" altLang="ja-JP" sz="2400" dirty="0" smtClean="0"/>
              <a:t>(64.6%)</a:t>
            </a:r>
            <a:endParaRPr lang="en-US" altLang="ja-JP" sz="2400" dirty="0" smtClean="0"/>
          </a:p>
          <a:p>
            <a:pPr algn="l"/>
            <a:endParaRPr lang="en-US" altLang="ja-JP" sz="2800" dirty="0">
              <a:solidFill>
                <a:srgbClr val="FF0000"/>
              </a:solidFill>
            </a:endParaRPr>
          </a:p>
          <a:p>
            <a:pPr algn="l"/>
            <a:endParaRPr lang="en-US" altLang="ja-JP" sz="2400" dirty="0" smtClean="0">
              <a:solidFill>
                <a:srgbClr val="FF0000"/>
              </a:solidFill>
            </a:endParaRPr>
          </a:p>
          <a:p>
            <a:pPr algn="l"/>
            <a:endParaRPr lang="en-US" altLang="ja-JP" sz="2400" dirty="0">
              <a:solidFill>
                <a:srgbClr val="FF0000"/>
              </a:solidFill>
            </a:endParaRPr>
          </a:p>
          <a:p>
            <a:pPr algn="l"/>
            <a:endParaRPr lang="en-US" altLang="ja-JP" sz="2400" dirty="0" smtClean="0">
              <a:solidFill>
                <a:srgbClr val="FF0000"/>
              </a:solidFill>
            </a:endParaRPr>
          </a:p>
        </p:txBody>
      </p:sp>
    </p:spTree>
    <p:extLst>
      <p:ext uri="{BB962C8B-B14F-4D97-AF65-F5344CB8AC3E}">
        <p14:creationId xmlns:p14="http://schemas.microsoft.com/office/powerpoint/2010/main" val="53317017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3200" dirty="0"/>
              <a:t>　　　</a:t>
            </a:r>
            <a:endParaRPr lang="ja-JP" altLang="ja-JP" sz="2400" dirty="0"/>
          </a:p>
        </p:txBody>
      </p:sp>
      <p:sp>
        <p:nvSpPr>
          <p:cNvPr id="3" name="サブタイトル 2"/>
          <p:cNvSpPr>
            <a:spLocks noGrp="1"/>
          </p:cNvSpPr>
          <p:nvPr>
            <p:ph type="subTitle" idx="1"/>
          </p:nvPr>
        </p:nvSpPr>
        <p:spPr>
          <a:xfrm>
            <a:off x="544944" y="836955"/>
            <a:ext cx="7989454" cy="5368074"/>
          </a:xfrm>
        </p:spPr>
        <p:txBody>
          <a:bodyPr>
            <a:normAutofit/>
          </a:bodyPr>
          <a:lstStyle/>
          <a:p>
            <a:r>
              <a:rPr lang="ja-JP" altLang="ja-JP" sz="2800" dirty="0">
                <a:latin typeface="ＤＦＰ太丸ゴシック体"/>
                <a:ea typeface="ＤＦＰ太丸ゴシック体"/>
                <a:cs typeface="ＤＦＰ太丸ゴシック体"/>
              </a:rPr>
              <a:t>Ⅳ</a:t>
            </a:r>
            <a:r>
              <a:rPr lang="en-US" altLang="ja-JP" sz="2800" dirty="0">
                <a:latin typeface="ＤＦＰ太丸ゴシック体"/>
                <a:ea typeface="ＤＦＰ太丸ゴシック体"/>
                <a:cs typeface="ＤＦＰ太丸ゴシック体"/>
              </a:rPr>
              <a:t>. </a:t>
            </a:r>
            <a:r>
              <a:rPr lang="ja-JP" altLang="ja-JP" sz="2800" dirty="0">
                <a:latin typeface="ＤＦＰ太丸ゴシック体"/>
                <a:ea typeface="ＤＦＰ太丸ゴシック体"/>
                <a:cs typeface="ＤＦＰ太丸ゴシック体"/>
              </a:rPr>
              <a:t>国を越えた医療福祉人材の移動と日本語教育</a:t>
            </a:r>
          </a:p>
          <a:p>
            <a:r>
              <a:rPr lang="en-US" altLang="ja-JP" sz="2800" dirty="0"/>
              <a:t> </a:t>
            </a:r>
            <a:endParaRPr lang="ja-JP" altLang="ja-JP" sz="2800" dirty="0"/>
          </a:p>
          <a:p>
            <a:pPr algn="l"/>
            <a:r>
              <a:rPr lang="ja-JP" altLang="ja-JP" sz="2400" dirty="0" smtClean="0"/>
              <a:t>帰国</a:t>
            </a:r>
            <a:r>
              <a:rPr lang="ja-JP" altLang="ja-JP" sz="2400" dirty="0"/>
              <a:t>した</a:t>
            </a:r>
            <a:r>
              <a:rPr lang="en-US" altLang="ja-JP" sz="2400" dirty="0"/>
              <a:t>EPA</a:t>
            </a:r>
            <a:r>
              <a:rPr lang="ja-JP" altLang="ja-JP" sz="2400" dirty="0" smtClean="0"/>
              <a:t>候補者</a:t>
            </a:r>
            <a:endParaRPr lang="en-US" altLang="ja-JP" sz="2400" dirty="0" smtClean="0"/>
          </a:p>
          <a:p>
            <a:pPr algn="l"/>
            <a:endParaRPr lang="en-US" altLang="ja-JP" sz="2800" dirty="0">
              <a:solidFill>
                <a:srgbClr val="FF0000"/>
              </a:solidFill>
            </a:endParaRPr>
          </a:p>
          <a:p>
            <a:pPr algn="l"/>
            <a:endParaRPr lang="en-US" altLang="ja-JP" sz="2400" dirty="0" smtClean="0">
              <a:solidFill>
                <a:srgbClr val="FF0000"/>
              </a:solidFill>
            </a:endParaRPr>
          </a:p>
        </p:txBody>
      </p:sp>
    </p:spTree>
    <p:extLst>
      <p:ext uri="{BB962C8B-B14F-4D97-AF65-F5344CB8AC3E}">
        <p14:creationId xmlns:p14="http://schemas.microsoft.com/office/powerpoint/2010/main" val="1181551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3200" dirty="0"/>
              <a:t>　　　</a:t>
            </a:r>
            <a:endParaRPr lang="ja-JP" altLang="ja-JP" sz="2400" dirty="0"/>
          </a:p>
        </p:txBody>
      </p:sp>
      <p:sp>
        <p:nvSpPr>
          <p:cNvPr id="3" name="サブタイトル 2"/>
          <p:cNvSpPr>
            <a:spLocks noGrp="1"/>
          </p:cNvSpPr>
          <p:nvPr>
            <p:ph type="subTitle" idx="1"/>
          </p:nvPr>
        </p:nvSpPr>
        <p:spPr>
          <a:xfrm>
            <a:off x="544944" y="836955"/>
            <a:ext cx="7989454" cy="5368074"/>
          </a:xfrm>
        </p:spPr>
        <p:txBody>
          <a:bodyPr>
            <a:normAutofit/>
          </a:bodyPr>
          <a:lstStyle/>
          <a:p>
            <a:r>
              <a:rPr lang="ja-JP" altLang="ja-JP" sz="2800" dirty="0">
                <a:latin typeface="ＤＦＰ太丸ゴシック体"/>
                <a:ea typeface="ＤＦＰ太丸ゴシック体"/>
                <a:cs typeface="ＤＦＰ太丸ゴシック体"/>
              </a:rPr>
              <a:t>Ⅳ</a:t>
            </a:r>
            <a:r>
              <a:rPr lang="en-US" altLang="ja-JP" sz="2800" dirty="0">
                <a:latin typeface="ＤＦＰ太丸ゴシック体"/>
                <a:ea typeface="ＤＦＰ太丸ゴシック体"/>
                <a:cs typeface="ＤＦＰ太丸ゴシック体"/>
              </a:rPr>
              <a:t>. </a:t>
            </a:r>
            <a:r>
              <a:rPr lang="ja-JP" altLang="ja-JP" sz="2800" dirty="0">
                <a:latin typeface="ＤＦＰ太丸ゴシック体"/>
                <a:ea typeface="ＤＦＰ太丸ゴシック体"/>
                <a:cs typeface="ＤＦＰ太丸ゴシック体"/>
              </a:rPr>
              <a:t>国を越えた医療福祉人材の移動と日本語教育</a:t>
            </a:r>
          </a:p>
          <a:p>
            <a:r>
              <a:rPr lang="en-US" altLang="ja-JP" sz="2800" dirty="0"/>
              <a:t> </a:t>
            </a:r>
            <a:endParaRPr lang="ja-JP" altLang="ja-JP" sz="2800" dirty="0"/>
          </a:p>
          <a:p>
            <a:pPr algn="l"/>
            <a:r>
              <a:rPr lang="ja-JP" altLang="en-US" sz="2800" dirty="0" smtClean="0">
                <a:solidFill>
                  <a:srgbClr val="FF0000"/>
                </a:solidFill>
              </a:rPr>
              <a:t>介護福祉士の必要人数予測</a:t>
            </a:r>
            <a:endParaRPr lang="en-US" altLang="ja-JP" sz="2800" dirty="0" smtClean="0">
              <a:solidFill>
                <a:srgbClr val="FF0000"/>
              </a:solidFill>
            </a:endParaRPr>
          </a:p>
          <a:p>
            <a:pPr algn="l"/>
            <a:endParaRPr lang="en-US" altLang="ja-JP" sz="2800" dirty="0" smtClean="0">
              <a:solidFill>
                <a:srgbClr val="FF0000"/>
              </a:solidFill>
            </a:endParaRPr>
          </a:p>
          <a:p>
            <a:pPr algn="l"/>
            <a:endParaRPr lang="en-US" altLang="ja-JP" sz="2800" dirty="0" smtClean="0"/>
          </a:p>
          <a:p>
            <a:pPr algn="l"/>
            <a:r>
              <a:rPr lang="en-US" altLang="ja-JP" sz="2800" dirty="0" smtClean="0"/>
              <a:t>2025</a:t>
            </a:r>
            <a:r>
              <a:rPr lang="ja-JP" altLang="ja-JP" sz="2800" dirty="0"/>
              <a:t>年度</a:t>
            </a:r>
            <a:r>
              <a:rPr lang="en-US" altLang="ja-JP" sz="2800" dirty="0"/>
              <a:t> 249</a:t>
            </a:r>
            <a:r>
              <a:rPr lang="ja-JP" altLang="ja-JP" sz="2800" dirty="0"/>
              <a:t>万人</a:t>
            </a:r>
            <a:r>
              <a:rPr lang="ja-JP" altLang="ja-JP" sz="2800" dirty="0" smtClean="0"/>
              <a:t>必要</a:t>
            </a:r>
            <a:endParaRPr lang="en-US" altLang="ja-JP" sz="2800" dirty="0" smtClean="0"/>
          </a:p>
          <a:p>
            <a:pPr algn="l"/>
            <a:r>
              <a:rPr lang="en-US" altLang="ja-JP" sz="2400" dirty="0" smtClean="0"/>
              <a:t>2014</a:t>
            </a:r>
            <a:r>
              <a:rPr lang="ja-JP" altLang="ja-JP" sz="2400" dirty="0"/>
              <a:t>年度</a:t>
            </a:r>
            <a:r>
              <a:rPr lang="en-US" altLang="ja-JP" sz="2400" dirty="0"/>
              <a:t>149</a:t>
            </a:r>
            <a:r>
              <a:rPr lang="ja-JP" altLang="ja-JP" sz="2400" dirty="0" smtClean="0"/>
              <a:t>万人</a:t>
            </a:r>
            <a:r>
              <a:rPr lang="ja-JP" altLang="en-US" sz="2400" dirty="0" smtClean="0"/>
              <a:t>：毎年１０万人増加</a:t>
            </a:r>
            <a:endParaRPr lang="en-US" altLang="ja-JP" sz="2400" dirty="0" smtClean="0"/>
          </a:p>
          <a:p>
            <a:pPr algn="l"/>
            <a:r>
              <a:rPr lang="ja-JP" altLang="en-US" sz="2800" dirty="0"/>
              <a:t>　</a:t>
            </a:r>
            <a:r>
              <a:rPr lang="ja-JP" altLang="en-US" sz="2800" dirty="0" smtClean="0"/>
              <a:t>　</a:t>
            </a:r>
            <a:r>
              <a:rPr lang="en-US" altLang="ja-JP" sz="2400" dirty="0" smtClean="0"/>
              <a:t>2013</a:t>
            </a:r>
            <a:r>
              <a:rPr lang="ja-JP" altLang="en-US" sz="2400" dirty="0" smtClean="0"/>
              <a:t>年度第</a:t>
            </a:r>
            <a:r>
              <a:rPr lang="ja-JP" altLang="ja-JP" sz="2400" dirty="0" smtClean="0"/>
              <a:t>２６回</a:t>
            </a:r>
            <a:r>
              <a:rPr lang="ja-JP" altLang="en-US" sz="2400" dirty="0" smtClean="0"/>
              <a:t>国家試験：</a:t>
            </a:r>
            <a:r>
              <a:rPr lang="ja-JP" altLang="ja-JP" sz="2400" dirty="0" smtClean="0"/>
              <a:t>９９</a:t>
            </a:r>
            <a:r>
              <a:rPr lang="ja-JP" altLang="en-US" sz="2400" dirty="0" smtClean="0"/>
              <a:t>，</a:t>
            </a:r>
            <a:r>
              <a:rPr lang="ja-JP" altLang="ja-JP" sz="2400" dirty="0" smtClean="0"/>
              <a:t>６８９人合格</a:t>
            </a:r>
            <a:endParaRPr lang="en-US" altLang="ja-JP" sz="2400" dirty="0"/>
          </a:p>
          <a:p>
            <a:pPr algn="l"/>
            <a:r>
              <a:rPr lang="ja-JP" altLang="en-US" sz="2400" dirty="0" smtClean="0"/>
              <a:t>しかし・・・</a:t>
            </a:r>
            <a:endParaRPr lang="en-US" altLang="ja-JP" sz="2400" dirty="0" smtClean="0"/>
          </a:p>
          <a:p>
            <a:pPr algn="l"/>
            <a:r>
              <a:rPr lang="ja-JP" altLang="ja-JP" sz="2400" dirty="0"/>
              <a:t>　</a:t>
            </a:r>
            <a:r>
              <a:rPr lang="ja-JP" altLang="en-US" sz="2400" dirty="0" smtClean="0"/>
              <a:t>　</a:t>
            </a:r>
            <a:r>
              <a:rPr lang="ja-JP" altLang="ja-JP" sz="2400" dirty="0" smtClean="0"/>
              <a:t>潜在的</a:t>
            </a:r>
            <a:r>
              <a:rPr lang="ja-JP" altLang="ja-JP" sz="2400" dirty="0"/>
              <a:t>介護福祉士（仕事について</a:t>
            </a:r>
            <a:r>
              <a:rPr lang="ja-JP" altLang="ja-JP" sz="2400" dirty="0" smtClean="0"/>
              <a:t>いない</a:t>
            </a:r>
            <a:r>
              <a:rPr lang="ja-JP" altLang="en-US" sz="2400" dirty="0" smtClean="0"/>
              <a:t>者）</a:t>
            </a:r>
            <a:r>
              <a:rPr lang="ja-JP" altLang="ja-JP" sz="2400" dirty="0" smtClean="0"/>
              <a:t>３４％</a:t>
            </a:r>
            <a:endParaRPr lang="ja-JP" altLang="ja-JP" sz="2400" dirty="0"/>
          </a:p>
          <a:p>
            <a:pPr algn="l"/>
            <a:r>
              <a:rPr lang="ja-JP" altLang="en-US" sz="2800" dirty="0" smtClean="0"/>
              <a:t>　　</a:t>
            </a:r>
            <a:r>
              <a:rPr lang="ja-JP" altLang="ja-JP" sz="2400" dirty="0" smtClean="0"/>
              <a:t>養成</a:t>
            </a:r>
            <a:r>
              <a:rPr lang="ja-JP" altLang="ja-JP" sz="2400" dirty="0"/>
              <a:t>施設　平成</a:t>
            </a:r>
            <a:r>
              <a:rPr lang="ja-JP" altLang="ja-JP" sz="2400" dirty="0" smtClean="0"/>
              <a:t>２０</a:t>
            </a:r>
            <a:r>
              <a:rPr lang="ja-JP" altLang="en-US" sz="2400" dirty="0" smtClean="0"/>
              <a:t>年</a:t>
            </a:r>
            <a:r>
              <a:rPr lang="ja-JP" altLang="ja-JP" sz="2400" dirty="0" smtClean="0"/>
              <a:t>２１</a:t>
            </a:r>
            <a:r>
              <a:rPr lang="ja-JP" altLang="en-US" sz="2400" dirty="0" smtClean="0"/>
              <a:t>年</a:t>
            </a:r>
            <a:r>
              <a:rPr lang="ja-JP" altLang="ja-JP" sz="2400" dirty="0" smtClean="0"/>
              <a:t>あたり</a:t>
            </a:r>
            <a:r>
              <a:rPr lang="ja-JP" altLang="ja-JP" sz="2400" dirty="0"/>
              <a:t>から減少</a:t>
            </a:r>
          </a:p>
          <a:p>
            <a:pPr algn="l"/>
            <a:endParaRPr lang="en-US" altLang="ja-JP" sz="2800" dirty="0">
              <a:solidFill>
                <a:srgbClr val="FF0000"/>
              </a:solidFill>
            </a:endParaRPr>
          </a:p>
          <a:p>
            <a:pPr algn="l"/>
            <a:endParaRPr lang="en-US" altLang="ja-JP" sz="2800" dirty="0" smtClean="0">
              <a:solidFill>
                <a:srgbClr val="FF0000"/>
              </a:solidFill>
            </a:endParaRPr>
          </a:p>
          <a:p>
            <a:pPr algn="l"/>
            <a:endParaRPr lang="en-US" altLang="ja-JP" sz="2800" dirty="0">
              <a:solidFill>
                <a:srgbClr val="FF0000"/>
              </a:solidFill>
            </a:endParaRPr>
          </a:p>
          <a:p>
            <a:pPr algn="l"/>
            <a:endParaRPr lang="en-US" altLang="ja-JP" sz="2400" dirty="0" smtClean="0">
              <a:solidFill>
                <a:srgbClr val="FF0000"/>
              </a:solidFill>
            </a:endParaRPr>
          </a:p>
        </p:txBody>
      </p:sp>
    </p:spTree>
    <p:extLst>
      <p:ext uri="{BB962C8B-B14F-4D97-AF65-F5344CB8AC3E}">
        <p14:creationId xmlns:p14="http://schemas.microsoft.com/office/powerpoint/2010/main" val="177547840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3200" dirty="0"/>
              <a:t>　　　</a:t>
            </a:r>
            <a:endParaRPr lang="ja-JP" altLang="ja-JP" sz="2400" dirty="0"/>
          </a:p>
        </p:txBody>
      </p:sp>
      <p:sp>
        <p:nvSpPr>
          <p:cNvPr id="3" name="サブタイトル 2"/>
          <p:cNvSpPr>
            <a:spLocks noGrp="1"/>
          </p:cNvSpPr>
          <p:nvPr>
            <p:ph type="subTitle" idx="1"/>
          </p:nvPr>
        </p:nvSpPr>
        <p:spPr>
          <a:xfrm>
            <a:off x="544944" y="836955"/>
            <a:ext cx="7989454" cy="5368074"/>
          </a:xfrm>
        </p:spPr>
        <p:txBody>
          <a:bodyPr>
            <a:normAutofit fontScale="92500" lnSpcReduction="10000"/>
          </a:bodyPr>
          <a:lstStyle/>
          <a:p>
            <a:r>
              <a:rPr lang="ja-JP" altLang="ja-JP" sz="2800" dirty="0">
                <a:latin typeface="ＤＦＰ太丸ゴシック体"/>
                <a:ea typeface="ＤＦＰ太丸ゴシック体"/>
                <a:cs typeface="ＤＦＰ太丸ゴシック体"/>
              </a:rPr>
              <a:t>Ⅳ</a:t>
            </a:r>
            <a:r>
              <a:rPr lang="en-US" altLang="ja-JP" sz="2800" dirty="0">
                <a:latin typeface="ＤＦＰ太丸ゴシック体"/>
                <a:ea typeface="ＤＦＰ太丸ゴシック体"/>
                <a:cs typeface="ＤＦＰ太丸ゴシック体"/>
              </a:rPr>
              <a:t>. </a:t>
            </a:r>
            <a:r>
              <a:rPr lang="ja-JP" altLang="ja-JP" sz="2800" dirty="0">
                <a:latin typeface="ＤＦＰ太丸ゴシック体"/>
                <a:ea typeface="ＤＦＰ太丸ゴシック体"/>
                <a:cs typeface="ＤＦＰ太丸ゴシック体"/>
              </a:rPr>
              <a:t>国を越えた医療福祉人材の移動と日本語教育</a:t>
            </a:r>
          </a:p>
          <a:p>
            <a:r>
              <a:rPr lang="en-US" altLang="ja-JP" sz="2800" dirty="0"/>
              <a:t> </a:t>
            </a:r>
            <a:endParaRPr lang="ja-JP" altLang="ja-JP" sz="2800" dirty="0"/>
          </a:p>
          <a:p>
            <a:pPr algn="l"/>
            <a:r>
              <a:rPr kumimoji="0" lang="ja-JP" altLang="en-US" sz="3600" dirty="0" smtClean="0">
                <a:solidFill>
                  <a:srgbClr val="DE2015"/>
                </a:solidFill>
                <a:latin typeface="+mn-ea"/>
                <a:cs typeface="Osaka" charset="0"/>
              </a:rPr>
              <a:t>技能実習生</a:t>
            </a:r>
            <a:endParaRPr kumimoji="0" lang="en-US" altLang="ja-JP" sz="3600" dirty="0">
              <a:solidFill>
                <a:srgbClr val="DE2015"/>
              </a:solidFill>
              <a:latin typeface="+mn-ea"/>
              <a:cs typeface="Osaka" charset="0"/>
            </a:endParaRPr>
          </a:p>
          <a:p>
            <a:pPr algn="l"/>
            <a:r>
              <a:rPr lang="ja-JP" altLang="en-US" sz="2600" dirty="0" smtClean="0">
                <a:latin typeface="+mn-ea"/>
                <a:cs typeface="Osaka" charset="0"/>
              </a:rPr>
              <a:t>外国人</a:t>
            </a:r>
            <a:r>
              <a:rPr lang="ja-JP" altLang="en-US" sz="2600" dirty="0">
                <a:latin typeface="+mn-ea"/>
                <a:cs typeface="Osaka" charset="0"/>
              </a:rPr>
              <a:t>が雇用関係の下、日本の産業・職業上の技能等の修得・習熟をすることを内容とする実習制度。</a:t>
            </a:r>
            <a:r>
              <a:rPr lang="en-US" altLang="ja-JP" sz="2600" dirty="0">
                <a:latin typeface="+mn-ea"/>
                <a:cs typeface="Osaka" charset="0"/>
              </a:rPr>
              <a:t>1993</a:t>
            </a:r>
            <a:r>
              <a:rPr lang="ja-JP" altLang="en-US" sz="2600" dirty="0">
                <a:latin typeface="+mn-ea"/>
                <a:cs typeface="Osaka" charset="0"/>
              </a:rPr>
              <a:t>年</a:t>
            </a:r>
            <a:r>
              <a:rPr lang="en-US" altLang="ja-JP" sz="2600" dirty="0">
                <a:latin typeface="+mn-ea"/>
                <a:cs typeface="Osaka" charset="0"/>
              </a:rPr>
              <a:t>〜</a:t>
            </a:r>
            <a:r>
              <a:rPr lang="ja-JP" altLang="en-US" sz="2600" dirty="0">
                <a:latin typeface="+mn-ea"/>
                <a:cs typeface="Osaka" charset="0"/>
              </a:rPr>
              <a:t>。</a:t>
            </a:r>
            <a:endParaRPr lang="en-US" altLang="ja-JP" sz="2600" dirty="0">
              <a:latin typeface="+mn-ea"/>
              <a:cs typeface="Osaka" charset="0"/>
            </a:endParaRPr>
          </a:p>
          <a:p>
            <a:pPr algn="l"/>
            <a:r>
              <a:rPr lang="ja-JP" altLang="en-US" sz="2800" dirty="0" smtClean="0">
                <a:solidFill>
                  <a:srgbClr val="0000FF"/>
                </a:solidFill>
                <a:latin typeface="+mn-ea"/>
                <a:cs typeface="Osaka" charset="0"/>
              </a:rPr>
              <a:t>受け入れ</a:t>
            </a:r>
            <a:r>
              <a:rPr lang="ja-JP" altLang="en-US" sz="2800" dirty="0">
                <a:solidFill>
                  <a:srgbClr val="0000FF"/>
                </a:solidFill>
                <a:latin typeface="+mn-ea"/>
                <a:cs typeface="Osaka" charset="0"/>
              </a:rPr>
              <a:t>方式：</a:t>
            </a:r>
            <a:r>
              <a:rPr lang="ja-JP" altLang="en-US" sz="2800" dirty="0">
                <a:latin typeface="+mn-ea"/>
                <a:cs typeface="Osaka" charset="0"/>
              </a:rPr>
              <a:t>企業単独型と団体監理型</a:t>
            </a:r>
            <a:r>
              <a:rPr lang="en-US" altLang="ja-JP" sz="2800" dirty="0">
                <a:latin typeface="+mn-ea"/>
                <a:cs typeface="Osaka" charset="0"/>
              </a:rPr>
              <a:t> </a:t>
            </a:r>
            <a:r>
              <a:rPr lang="ja-JP" altLang="en-US" sz="2800" dirty="0">
                <a:latin typeface="+mn-ea"/>
                <a:cs typeface="Osaka" charset="0"/>
              </a:rPr>
              <a:t>　技能修得の成果が一定水準以上（技能検定基礎２級等に合格）</a:t>
            </a:r>
            <a:r>
              <a:rPr lang="en-US" altLang="ja-JP" sz="2800" dirty="0">
                <a:latin typeface="+mn-ea"/>
                <a:cs typeface="Osaka" charset="0"/>
              </a:rPr>
              <a:t>=&gt;</a:t>
            </a:r>
            <a:r>
              <a:rPr lang="ja-JP" altLang="en-US" sz="2800" dirty="0">
                <a:latin typeface="+mn-ea"/>
                <a:cs typeface="Osaka" charset="0"/>
              </a:rPr>
              <a:t>「技能実習２号」への変更許可</a:t>
            </a:r>
            <a:r>
              <a:rPr lang="en-US" altLang="ja-JP" sz="2800" dirty="0">
                <a:latin typeface="+mn-ea"/>
                <a:cs typeface="Osaka" charset="0"/>
              </a:rPr>
              <a:t>(</a:t>
            </a:r>
            <a:r>
              <a:rPr lang="ja-JP" altLang="en-US" sz="2800" dirty="0">
                <a:latin typeface="+mn-ea"/>
                <a:cs typeface="Osaka" charset="0"/>
              </a:rPr>
              <a:t>以下３</a:t>
            </a:r>
            <a:r>
              <a:rPr lang="en-US" altLang="ja-JP" sz="2800" dirty="0">
                <a:latin typeface="+mn-ea"/>
                <a:cs typeface="Osaka" charset="0"/>
              </a:rPr>
              <a:t>)</a:t>
            </a:r>
            <a:r>
              <a:rPr lang="ja-JP" altLang="en-US" sz="2800" dirty="0">
                <a:latin typeface="+mn-ea"/>
                <a:cs typeface="Osaka" charset="0"/>
              </a:rPr>
              <a:t>を受けることにより、最長３年間の技能実習が可能。</a:t>
            </a:r>
            <a:endParaRPr lang="en-US" altLang="ja-JP" sz="2800" dirty="0">
              <a:latin typeface="+mn-ea"/>
              <a:cs typeface="Osaka" charset="0"/>
            </a:endParaRPr>
          </a:p>
          <a:p>
            <a:pPr algn="l"/>
            <a:r>
              <a:rPr lang="ja-JP" altLang="en-US" sz="2800" dirty="0" smtClean="0">
                <a:solidFill>
                  <a:srgbClr val="0000FF"/>
                </a:solidFill>
                <a:latin typeface="+mn-ea"/>
                <a:cs typeface="Osaka" charset="0"/>
              </a:rPr>
              <a:t>職種</a:t>
            </a:r>
            <a:r>
              <a:rPr lang="ja-JP" altLang="en-US" sz="2800" dirty="0">
                <a:solidFill>
                  <a:srgbClr val="0000FF"/>
                </a:solidFill>
                <a:latin typeface="+mn-ea"/>
                <a:cs typeface="Osaka" charset="0"/>
              </a:rPr>
              <a:t>：</a:t>
            </a:r>
            <a:r>
              <a:rPr lang="ja-JP" altLang="en-US" sz="2800" dirty="0">
                <a:latin typeface="+mn-ea"/>
                <a:cs typeface="Osaka" charset="0"/>
              </a:rPr>
              <a:t>農業関係、漁業関係、建設関係、食品製造関係、繊維・衣服関係、機械・金属関係等合計</a:t>
            </a:r>
            <a:r>
              <a:rPr lang="en-US" altLang="ja-JP" sz="2800" dirty="0">
                <a:latin typeface="+mn-ea"/>
                <a:cs typeface="Osaka" charset="0"/>
              </a:rPr>
              <a:t>62</a:t>
            </a:r>
            <a:r>
              <a:rPr lang="ja-JP" altLang="en-US" sz="2800" dirty="0">
                <a:latin typeface="+mn-ea"/>
                <a:cs typeface="Osaka" charset="0"/>
              </a:rPr>
              <a:t>職種</a:t>
            </a:r>
            <a:r>
              <a:rPr lang="en-US" altLang="ja-JP" sz="2800" dirty="0">
                <a:latin typeface="+mn-ea"/>
                <a:cs typeface="Osaka" charset="0"/>
              </a:rPr>
              <a:t>114</a:t>
            </a:r>
            <a:r>
              <a:rPr lang="ja-JP" altLang="en-US" sz="2800" dirty="0" smtClean="0">
                <a:latin typeface="+mn-ea"/>
                <a:cs typeface="Osaka" charset="0"/>
              </a:rPr>
              <a:t>作業</a:t>
            </a:r>
            <a:endParaRPr lang="en-US" altLang="ja-JP" sz="2800" dirty="0" smtClean="0">
              <a:latin typeface="+mn-ea"/>
              <a:cs typeface="Osaka" charset="0"/>
            </a:endParaRPr>
          </a:p>
          <a:p>
            <a:pPr algn="l"/>
            <a:r>
              <a:rPr lang="en-US" altLang="ja-JP" sz="2800" dirty="0">
                <a:latin typeface="+mn-ea"/>
                <a:cs typeface="Osaka" charset="0"/>
              </a:rPr>
              <a:t> </a:t>
            </a:r>
            <a:r>
              <a:rPr lang="en-US" altLang="ja-JP" sz="2800" dirty="0" smtClean="0">
                <a:latin typeface="+mn-ea"/>
                <a:cs typeface="Osaka" charset="0"/>
              </a:rPr>
              <a:t> </a:t>
            </a:r>
            <a:r>
              <a:rPr lang="ja-JP" altLang="en-US" sz="2800" dirty="0" smtClean="0">
                <a:solidFill>
                  <a:srgbClr val="0000FF"/>
                </a:solidFill>
                <a:latin typeface="+mn-ea"/>
                <a:cs typeface="Osaka" charset="0"/>
              </a:rPr>
              <a:t>２０１２年度在留者数：１５万人</a:t>
            </a:r>
            <a:endParaRPr lang="en-US" altLang="ja-JP" sz="2800" dirty="0">
              <a:solidFill>
                <a:srgbClr val="0000FF"/>
              </a:solidFill>
              <a:latin typeface="+mn-ea"/>
              <a:cs typeface="Osaka" charset="0"/>
            </a:endParaRPr>
          </a:p>
          <a:p>
            <a:pPr algn="l"/>
            <a:endParaRPr lang="en-US" altLang="ja-JP" sz="2800" dirty="0">
              <a:solidFill>
                <a:srgbClr val="FF0000"/>
              </a:solidFill>
              <a:latin typeface="+mn-ea"/>
            </a:endParaRPr>
          </a:p>
          <a:p>
            <a:pPr algn="l"/>
            <a:endParaRPr lang="en-US" altLang="ja-JP" sz="2800" dirty="0" smtClean="0">
              <a:solidFill>
                <a:srgbClr val="FF0000"/>
              </a:solidFill>
              <a:latin typeface="+mn-ea"/>
            </a:endParaRPr>
          </a:p>
          <a:p>
            <a:pPr algn="l"/>
            <a:endParaRPr lang="en-US" altLang="ja-JP" sz="2800" dirty="0">
              <a:solidFill>
                <a:srgbClr val="FF0000"/>
              </a:solidFill>
            </a:endParaRPr>
          </a:p>
          <a:p>
            <a:pPr algn="l"/>
            <a:endParaRPr lang="en-US" altLang="ja-JP" sz="2400" dirty="0" smtClean="0">
              <a:solidFill>
                <a:srgbClr val="FF0000"/>
              </a:solidFill>
            </a:endParaRPr>
          </a:p>
        </p:txBody>
      </p:sp>
    </p:spTree>
    <p:extLst>
      <p:ext uri="{BB962C8B-B14F-4D97-AF65-F5344CB8AC3E}">
        <p14:creationId xmlns:p14="http://schemas.microsoft.com/office/powerpoint/2010/main" val="351741936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3200" dirty="0"/>
              <a:t>　　　</a:t>
            </a:r>
            <a:endParaRPr lang="ja-JP" altLang="ja-JP" sz="2400" dirty="0"/>
          </a:p>
        </p:txBody>
      </p:sp>
      <p:sp>
        <p:nvSpPr>
          <p:cNvPr id="3" name="サブタイトル 2"/>
          <p:cNvSpPr>
            <a:spLocks noGrp="1"/>
          </p:cNvSpPr>
          <p:nvPr>
            <p:ph type="subTitle" idx="1"/>
          </p:nvPr>
        </p:nvSpPr>
        <p:spPr>
          <a:xfrm>
            <a:off x="544944" y="836955"/>
            <a:ext cx="7989454" cy="5368074"/>
          </a:xfrm>
        </p:spPr>
        <p:txBody>
          <a:bodyPr>
            <a:normAutofit/>
          </a:bodyPr>
          <a:lstStyle/>
          <a:p>
            <a:r>
              <a:rPr lang="ja-JP" altLang="ja-JP" sz="2800" dirty="0">
                <a:latin typeface="ＤＦＰ太丸ゴシック体"/>
                <a:ea typeface="ＤＦＰ太丸ゴシック体"/>
                <a:cs typeface="ＤＦＰ太丸ゴシック体"/>
              </a:rPr>
              <a:t>Ⅳ</a:t>
            </a:r>
            <a:r>
              <a:rPr lang="en-US" altLang="ja-JP" sz="2800" dirty="0">
                <a:latin typeface="ＤＦＰ太丸ゴシック体"/>
                <a:ea typeface="ＤＦＰ太丸ゴシック体"/>
                <a:cs typeface="ＤＦＰ太丸ゴシック体"/>
              </a:rPr>
              <a:t>. </a:t>
            </a:r>
            <a:r>
              <a:rPr lang="ja-JP" altLang="ja-JP" sz="2800" dirty="0">
                <a:latin typeface="ＤＦＰ太丸ゴシック体"/>
                <a:ea typeface="ＤＦＰ太丸ゴシック体"/>
                <a:cs typeface="ＤＦＰ太丸ゴシック体"/>
              </a:rPr>
              <a:t>国を越えた医療福祉人材の移動と日本語教育</a:t>
            </a:r>
          </a:p>
          <a:p>
            <a:r>
              <a:rPr lang="en-US" altLang="ja-JP" sz="2800" dirty="0"/>
              <a:t> </a:t>
            </a:r>
            <a:endParaRPr lang="ja-JP" altLang="ja-JP" sz="2800" dirty="0"/>
          </a:p>
          <a:p>
            <a:pPr algn="l"/>
            <a:r>
              <a:rPr lang="ja-JP" altLang="ja-JP" sz="2400" dirty="0" smtClean="0"/>
              <a:t>帰国</a:t>
            </a:r>
            <a:r>
              <a:rPr lang="ja-JP" altLang="ja-JP" sz="2400" dirty="0"/>
              <a:t>した</a:t>
            </a:r>
            <a:r>
              <a:rPr lang="en-US" altLang="ja-JP" sz="2400" dirty="0"/>
              <a:t>EPA</a:t>
            </a:r>
            <a:r>
              <a:rPr lang="ja-JP" altLang="ja-JP" sz="2400" dirty="0" smtClean="0"/>
              <a:t>候補者</a:t>
            </a:r>
            <a:endParaRPr lang="en-US" altLang="ja-JP" sz="2400" dirty="0" smtClean="0"/>
          </a:p>
          <a:p>
            <a:pPr algn="l"/>
            <a:endParaRPr lang="en-US" altLang="ja-JP" sz="2800" dirty="0">
              <a:solidFill>
                <a:srgbClr val="FF0000"/>
              </a:solidFill>
            </a:endParaRPr>
          </a:p>
          <a:p>
            <a:pPr algn="l"/>
            <a:endParaRPr lang="en-US" altLang="ja-JP" sz="2400" dirty="0" smtClean="0">
              <a:solidFill>
                <a:srgbClr val="FF0000"/>
              </a:solidFill>
            </a:endParaRPr>
          </a:p>
        </p:txBody>
      </p:sp>
      <p:pic>
        <p:nvPicPr>
          <p:cNvPr id="4" name="図 3" descr="スクリーンショット 2013-07-13 12.27.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39700"/>
            <a:ext cx="8978900" cy="6578600"/>
          </a:xfrm>
          <a:prstGeom prst="rect">
            <a:avLst/>
          </a:prstGeom>
        </p:spPr>
      </p:pic>
    </p:spTree>
    <p:extLst>
      <p:ext uri="{BB962C8B-B14F-4D97-AF65-F5344CB8AC3E}">
        <p14:creationId xmlns:p14="http://schemas.microsoft.com/office/powerpoint/2010/main" val="384695626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3200" dirty="0"/>
              <a:t>　　　</a:t>
            </a:r>
            <a:endParaRPr lang="ja-JP" altLang="ja-JP" sz="2400" dirty="0"/>
          </a:p>
        </p:txBody>
      </p:sp>
      <p:sp>
        <p:nvSpPr>
          <p:cNvPr id="3" name="サブタイトル 2"/>
          <p:cNvSpPr>
            <a:spLocks noGrp="1"/>
          </p:cNvSpPr>
          <p:nvPr>
            <p:ph type="subTitle" idx="1"/>
          </p:nvPr>
        </p:nvSpPr>
        <p:spPr>
          <a:xfrm>
            <a:off x="544944" y="1067840"/>
            <a:ext cx="7989454" cy="5368074"/>
          </a:xfrm>
        </p:spPr>
        <p:txBody>
          <a:bodyPr>
            <a:normAutofit lnSpcReduction="10000"/>
          </a:bodyPr>
          <a:lstStyle/>
          <a:p>
            <a:r>
              <a:rPr lang="ja-JP" altLang="ja-JP" sz="2800" dirty="0">
                <a:latin typeface="ＤＦＰ太丸ゴシック体"/>
                <a:ea typeface="ＤＦＰ太丸ゴシック体"/>
                <a:cs typeface="ＤＦＰ太丸ゴシック体"/>
              </a:rPr>
              <a:t>Ⅳ</a:t>
            </a:r>
            <a:r>
              <a:rPr lang="en-US" altLang="ja-JP" sz="2800" dirty="0">
                <a:latin typeface="ＤＦＰ太丸ゴシック体"/>
                <a:ea typeface="ＤＦＰ太丸ゴシック体"/>
                <a:cs typeface="ＤＦＰ太丸ゴシック体"/>
              </a:rPr>
              <a:t>. </a:t>
            </a:r>
            <a:r>
              <a:rPr lang="ja-JP" altLang="ja-JP" sz="2800" dirty="0">
                <a:latin typeface="ＤＦＰ太丸ゴシック体"/>
                <a:ea typeface="ＤＦＰ太丸ゴシック体"/>
                <a:cs typeface="ＤＦＰ太丸ゴシック体"/>
              </a:rPr>
              <a:t>国を越えた医療福祉人材の移動と日本語教育</a:t>
            </a:r>
          </a:p>
          <a:p>
            <a:r>
              <a:rPr lang="en-US" altLang="ja-JP" sz="2800" dirty="0"/>
              <a:t> </a:t>
            </a:r>
            <a:endParaRPr lang="ja-JP" altLang="ja-JP" sz="2800" dirty="0"/>
          </a:p>
          <a:p>
            <a:pPr algn="l"/>
            <a:endParaRPr lang="en-US" altLang="ja-JP" sz="2400" dirty="0" smtClean="0"/>
          </a:p>
          <a:p>
            <a:pPr algn="l"/>
            <a:endParaRPr lang="en-US" altLang="ja-JP" sz="2400" dirty="0"/>
          </a:p>
          <a:p>
            <a:pPr algn="l"/>
            <a:endParaRPr lang="en-US" altLang="ja-JP" sz="2400" dirty="0" smtClean="0"/>
          </a:p>
          <a:p>
            <a:pPr algn="l"/>
            <a:r>
              <a:rPr lang="en-US" altLang="ja-JP" sz="2400" dirty="0" smtClean="0"/>
              <a:t>EPA</a:t>
            </a:r>
            <a:r>
              <a:rPr lang="ja-JP" altLang="ja-JP" sz="2400" dirty="0"/>
              <a:t>看護師・介護福祉士候補者</a:t>
            </a:r>
          </a:p>
          <a:p>
            <a:pPr algn="l"/>
            <a:r>
              <a:rPr lang="ja-JP" altLang="ja-JP" sz="2400" dirty="0"/>
              <a:t>日本人配偶者とその縁者</a:t>
            </a:r>
          </a:p>
          <a:p>
            <a:pPr algn="l"/>
            <a:r>
              <a:rPr lang="ja-JP" altLang="ja-JP" sz="2400" dirty="0"/>
              <a:t>南米からの日系の人々</a:t>
            </a:r>
          </a:p>
          <a:p>
            <a:pPr algn="l"/>
            <a:r>
              <a:rPr lang="ja-JP" altLang="ja-JP" sz="2400" dirty="0"/>
              <a:t>看護学を学ぶ留学生</a:t>
            </a:r>
          </a:p>
          <a:p>
            <a:pPr algn="l"/>
            <a:r>
              <a:rPr lang="ja-JP" altLang="ja-JP" sz="2400" dirty="0"/>
              <a:t>福祉施設でパートタイム労働を行う留（就）学生</a:t>
            </a:r>
          </a:p>
          <a:p>
            <a:pPr algn="l"/>
            <a:r>
              <a:rPr lang="ja-JP" altLang="ja-JP" sz="2400" dirty="0"/>
              <a:t>「新・日系人」</a:t>
            </a:r>
          </a:p>
          <a:p>
            <a:pPr algn="l"/>
            <a:r>
              <a:rPr lang="ja-JP" altLang="ja-JP" sz="2400" dirty="0"/>
              <a:t>帰国した</a:t>
            </a:r>
            <a:r>
              <a:rPr lang="en-US" altLang="ja-JP" sz="2400" dirty="0"/>
              <a:t>EPA</a:t>
            </a:r>
            <a:r>
              <a:rPr lang="ja-JP" altLang="ja-JP" sz="2400" dirty="0"/>
              <a:t>候補者</a:t>
            </a:r>
          </a:p>
          <a:p>
            <a:pPr algn="l"/>
            <a:r>
              <a:rPr lang="ja-JP" altLang="ja-JP" sz="2400" dirty="0"/>
              <a:t>帰国した留学生（看護学、施設でのパート労働）</a:t>
            </a:r>
          </a:p>
          <a:p>
            <a:pPr lvl="0" algn="l"/>
            <a:endParaRPr lang="en-US" altLang="ja-JP" dirty="0"/>
          </a:p>
          <a:p>
            <a:pPr lvl="0" algn="l"/>
            <a:endParaRPr lang="ja-JP" altLang="ja-JP" dirty="0"/>
          </a:p>
          <a:p>
            <a:pPr algn="l"/>
            <a:endParaRPr lang="ja-JP" altLang="ja-JP" sz="2800" dirty="0"/>
          </a:p>
          <a:p>
            <a:pPr algn="l"/>
            <a:endParaRPr lang="en-US" altLang="ja-JP" sz="2800" dirty="0">
              <a:solidFill>
                <a:srgbClr val="FF0000"/>
              </a:solidFill>
            </a:endParaRPr>
          </a:p>
          <a:p>
            <a:pPr algn="l"/>
            <a:endParaRPr lang="en-US" altLang="ja-JP" sz="2400" dirty="0" smtClean="0">
              <a:solidFill>
                <a:srgbClr val="FF0000"/>
              </a:solidFill>
            </a:endParaRPr>
          </a:p>
        </p:txBody>
      </p:sp>
    </p:spTree>
    <p:extLst>
      <p:ext uri="{BB962C8B-B14F-4D97-AF65-F5344CB8AC3E}">
        <p14:creationId xmlns:p14="http://schemas.microsoft.com/office/powerpoint/2010/main" val="262739908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3200" dirty="0"/>
              <a:t>　　　</a:t>
            </a:r>
            <a:endParaRPr lang="ja-JP" altLang="ja-JP" sz="2400" dirty="0"/>
          </a:p>
        </p:txBody>
      </p:sp>
      <p:sp>
        <p:nvSpPr>
          <p:cNvPr id="3" name="サブタイトル 2"/>
          <p:cNvSpPr>
            <a:spLocks noGrp="1"/>
          </p:cNvSpPr>
          <p:nvPr>
            <p:ph type="subTitle" idx="1"/>
          </p:nvPr>
        </p:nvSpPr>
        <p:spPr>
          <a:xfrm>
            <a:off x="544944" y="1067840"/>
            <a:ext cx="7989454" cy="5368074"/>
          </a:xfrm>
        </p:spPr>
        <p:txBody>
          <a:bodyPr>
            <a:normAutofit lnSpcReduction="10000"/>
          </a:bodyPr>
          <a:lstStyle/>
          <a:p>
            <a:r>
              <a:rPr lang="ja-JP" altLang="ja-JP" sz="2800" dirty="0">
                <a:latin typeface="ＤＦＰ太丸ゴシック体"/>
                <a:ea typeface="ＤＦＰ太丸ゴシック体"/>
                <a:cs typeface="ＤＦＰ太丸ゴシック体"/>
              </a:rPr>
              <a:t>Ⅳ</a:t>
            </a:r>
            <a:r>
              <a:rPr lang="en-US" altLang="ja-JP" sz="2800" dirty="0">
                <a:latin typeface="ＤＦＰ太丸ゴシック体"/>
                <a:ea typeface="ＤＦＰ太丸ゴシック体"/>
                <a:cs typeface="ＤＦＰ太丸ゴシック体"/>
              </a:rPr>
              <a:t>. </a:t>
            </a:r>
            <a:r>
              <a:rPr lang="ja-JP" altLang="ja-JP" sz="2800" dirty="0">
                <a:latin typeface="ＤＦＰ太丸ゴシック体"/>
                <a:ea typeface="ＤＦＰ太丸ゴシック体"/>
                <a:cs typeface="ＤＦＰ太丸ゴシック体"/>
              </a:rPr>
              <a:t>国を越えた医療福祉人材の移動と日本語教育</a:t>
            </a:r>
          </a:p>
          <a:p>
            <a:r>
              <a:rPr lang="en-US" altLang="ja-JP" sz="2800" dirty="0"/>
              <a:t> </a:t>
            </a:r>
            <a:endParaRPr lang="ja-JP" altLang="ja-JP" sz="2800" dirty="0"/>
          </a:p>
          <a:p>
            <a:pPr algn="l"/>
            <a:r>
              <a:rPr lang="ja-JP" altLang="en-US" sz="2400" dirty="0" smtClean="0">
                <a:solidFill>
                  <a:srgbClr val="FF0000"/>
                </a:solidFill>
                <a:latin typeface="ＤＦＰ太丸ゴシック体"/>
                <a:ea typeface="ＤＦＰ太丸ゴシック体"/>
                <a:cs typeface="ＤＦＰ太丸ゴシック体"/>
              </a:rPr>
              <a:t>ゆるやかな移民受け入れ　日本語教育の社会的地位向上</a:t>
            </a:r>
            <a:endParaRPr lang="en-US" altLang="ja-JP" sz="2400" dirty="0" smtClean="0">
              <a:solidFill>
                <a:srgbClr val="FF0000"/>
              </a:solidFill>
              <a:latin typeface="ＤＦＰ太丸ゴシック体"/>
              <a:ea typeface="ＤＦＰ太丸ゴシック体"/>
              <a:cs typeface="ＤＦＰ太丸ゴシック体"/>
            </a:endParaRPr>
          </a:p>
          <a:p>
            <a:pPr algn="l"/>
            <a:endParaRPr lang="en-US" altLang="ja-JP" sz="2400" dirty="0"/>
          </a:p>
          <a:p>
            <a:pPr algn="l"/>
            <a:endParaRPr lang="en-US" altLang="ja-JP" sz="2400" dirty="0" smtClean="0"/>
          </a:p>
          <a:p>
            <a:pPr algn="l"/>
            <a:r>
              <a:rPr lang="en-US" altLang="ja-JP" sz="2400" dirty="0" smtClean="0"/>
              <a:t>EPA</a:t>
            </a:r>
            <a:r>
              <a:rPr lang="ja-JP" altLang="ja-JP" sz="2400" dirty="0"/>
              <a:t>看護師・介護福祉士候補者</a:t>
            </a:r>
          </a:p>
          <a:p>
            <a:pPr algn="l"/>
            <a:r>
              <a:rPr lang="ja-JP" altLang="ja-JP" sz="2400" dirty="0"/>
              <a:t>日本人配偶者とその縁者</a:t>
            </a:r>
          </a:p>
          <a:p>
            <a:pPr algn="l"/>
            <a:r>
              <a:rPr lang="ja-JP" altLang="ja-JP" sz="2400" dirty="0"/>
              <a:t>南米からの日系の人々</a:t>
            </a:r>
          </a:p>
          <a:p>
            <a:pPr algn="l"/>
            <a:r>
              <a:rPr lang="ja-JP" altLang="ja-JP" sz="2400" dirty="0"/>
              <a:t>看護学を学ぶ留学生</a:t>
            </a:r>
          </a:p>
          <a:p>
            <a:pPr algn="l"/>
            <a:r>
              <a:rPr lang="ja-JP" altLang="ja-JP" sz="2400" dirty="0"/>
              <a:t>福祉施設でパートタイム労働を行う留（就）学生</a:t>
            </a:r>
          </a:p>
          <a:p>
            <a:pPr algn="l"/>
            <a:r>
              <a:rPr lang="ja-JP" altLang="ja-JP" sz="2400" dirty="0"/>
              <a:t>「新・日系人」</a:t>
            </a:r>
          </a:p>
          <a:p>
            <a:pPr algn="l"/>
            <a:r>
              <a:rPr lang="ja-JP" altLang="ja-JP" sz="2400" dirty="0"/>
              <a:t>帰国した</a:t>
            </a:r>
            <a:r>
              <a:rPr lang="en-US" altLang="ja-JP" sz="2400" dirty="0"/>
              <a:t>EPA</a:t>
            </a:r>
            <a:r>
              <a:rPr lang="ja-JP" altLang="ja-JP" sz="2400" dirty="0"/>
              <a:t>候補者</a:t>
            </a:r>
          </a:p>
          <a:p>
            <a:pPr algn="l"/>
            <a:r>
              <a:rPr lang="ja-JP" altLang="ja-JP" sz="2400" dirty="0"/>
              <a:t>帰国した留学生（看護学、施設でのパート労働）</a:t>
            </a:r>
          </a:p>
          <a:p>
            <a:pPr lvl="0" algn="l"/>
            <a:endParaRPr lang="en-US" altLang="ja-JP" dirty="0"/>
          </a:p>
          <a:p>
            <a:pPr lvl="0" algn="l"/>
            <a:endParaRPr lang="ja-JP" altLang="ja-JP" dirty="0"/>
          </a:p>
          <a:p>
            <a:pPr algn="l"/>
            <a:endParaRPr lang="ja-JP" altLang="ja-JP" sz="2800" dirty="0"/>
          </a:p>
          <a:p>
            <a:pPr algn="l"/>
            <a:endParaRPr lang="en-US" altLang="ja-JP" sz="2800" dirty="0">
              <a:solidFill>
                <a:srgbClr val="FF0000"/>
              </a:solidFill>
            </a:endParaRPr>
          </a:p>
          <a:p>
            <a:pPr algn="l"/>
            <a:endParaRPr lang="en-US" altLang="ja-JP" sz="2400" dirty="0" smtClean="0">
              <a:solidFill>
                <a:srgbClr val="FF0000"/>
              </a:solidFill>
            </a:endParaRPr>
          </a:p>
        </p:txBody>
      </p:sp>
    </p:spTree>
    <p:extLst>
      <p:ext uri="{BB962C8B-B14F-4D97-AF65-F5344CB8AC3E}">
        <p14:creationId xmlns:p14="http://schemas.microsoft.com/office/powerpoint/2010/main" val="14619812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2000" dirty="0">
                <a:latin typeface="ＤＦＰ太丸ゴシック体"/>
                <a:ea typeface="ＤＦＰ太丸ゴシック体"/>
                <a:cs typeface="ＤＦＰ太丸ゴシック体"/>
              </a:rPr>
              <a:t>Ⅰ</a:t>
            </a:r>
            <a:r>
              <a:rPr lang="en-US" altLang="ja-JP" sz="2000" dirty="0">
                <a:latin typeface="ＤＦＰ太丸ゴシック体"/>
                <a:ea typeface="ＤＦＰ太丸ゴシック体"/>
                <a:cs typeface="ＤＦＰ太丸ゴシック体"/>
              </a:rPr>
              <a:t>.</a:t>
            </a:r>
            <a:r>
              <a:rPr lang="ja-JP" altLang="ja-JP" sz="2000" dirty="0">
                <a:latin typeface="ＤＦＰ太丸ゴシック体"/>
                <a:ea typeface="ＤＦＰ太丸ゴシック体"/>
                <a:cs typeface="ＤＦＰ太丸ゴシック体"/>
              </a:rPr>
              <a:t>日本語教育学会ワーキンググループ（</a:t>
            </a:r>
            <a:r>
              <a:rPr lang="en-US" altLang="ja-JP" sz="2000" dirty="0">
                <a:latin typeface="ＤＦＰ太丸ゴシック体"/>
                <a:ea typeface="ＤＦＰ太丸ゴシック体"/>
                <a:cs typeface="ＤＦＰ太丸ゴシック体"/>
              </a:rPr>
              <a:t>2009</a:t>
            </a:r>
            <a:r>
              <a:rPr lang="ja-JP" altLang="ja-JP" sz="2000" dirty="0">
                <a:latin typeface="ＤＦＰ太丸ゴシック体"/>
                <a:ea typeface="ＤＦＰ太丸ゴシック体"/>
                <a:cs typeface="ＤＦＰ太丸ゴシック体"/>
              </a:rPr>
              <a:t>年</a:t>
            </a:r>
            <a:r>
              <a:rPr lang="en-US" altLang="ja-JP" sz="2000" dirty="0">
                <a:latin typeface="ＤＦＰ太丸ゴシック体"/>
                <a:ea typeface="ＤＦＰ太丸ゴシック体"/>
                <a:cs typeface="ＤＦＰ太丸ゴシック体"/>
              </a:rPr>
              <a:t>~2011</a:t>
            </a:r>
            <a:r>
              <a:rPr lang="ja-JP" altLang="ja-JP" sz="2000" dirty="0">
                <a:latin typeface="ＤＦＰ太丸ゴシック体"/>
                <a:ea typeface="ＤＦＰ太丸ゴシック体"/>
                <a:cs typeface="ＤＦＰ太丸ゴシック体"/>
              </a:rPr>
              <a:t>年度）</a:t>
            </a:r>
            <a:r>
              <a:rPr lang="ja-JP" altLang="ja-JP" sz="3200" dirty="0"/>
              <a:t/>
            </a:r>
            <a:br>
              <a:rPr lang="ja-JP" altLang="ja-JP" sz="3200" dirty="0"/>
            </a:br>
            <a:r>
              <a:rPr lang="ja-JP" altLang="ja-JP" sz="3200" dirty="0"/>
              <a:t>　　　</a:t>
            </a:r>
            <a:endParaRPr lang="ja-JP" altLang="ja-JP" sz="2400" dirty="0"/>
          </a:p>
        </p:txBody>
      </p:sp>
      <p:sp>
        <p:nvSpPr>
          <p:cNvPr id="3" name="サブタイトル 2"/>
          <p:cNvSpPr>
            <a:spLocks noGrp="1"/>
          </p:cNvSpPr>
          <p:nvPr>
            <p:ph type="subTitle" idx="1"/>
          </p:nvPr>
        </p:nvSpPr>
        <p:spPr>
          <a:xfrm>
            <a:off x="715819" y="2309091"/>
            <a:ext cx="7989454" cy="3532909"/>
          </a:xfrm>
        </p:spPr>
        <p:txBody>
          <a:bodyPr>
            <a:normAutofit/>
          </a:bodyPr>
          <a:lstStyle/>
          <a:p>
            <a:pPr marL="514350" indent="-514350" algn="l">
              <a:buAutoNum type="arabicPeriod"/>
            </a:pPr>
            <a:r>
              <a:rPr lang="ja-JP" altLang="ja-JP" sz="3200" dirty="0" smtClean="0"/>
              <a:t>設置経緯</a:t>
            </a:r>
            <a:endParaRPr lang="en-US" altLang="ja-JP" sz="3200" dirty="0" smtClean="0"/>
          </a:p>
          <a:p>
            <a:pPr algn="l"/>
            <a:endParaRPr lang="ja-JP" altLang="ja-JP" sz="3200" dirty="0" smtClean="0"/>
          </a:p>
          <a:p>
            <a:pPr algn="l"/>
            <a:r>
              <a:rPr lang="ja-JP" altLang="ja-JP" sz="2400" dirty="0" smtClean="0"/>
              <a:t>・経済連携協定（以下</a:t>
            </a:r>
            <a:r>
              <a:rPr lang="en-US" altLang="ja-JP" sz="2400" dirty="0" smtClean="0"/>
              <a:t>EPA</a:t>
            </a:r>
            <a:r>
              <a:rPr lang="ja-JP" altLang="ja-JP" sz="2400" dirty="0" smtClean="0"/>
              <a:t>）による外国人看護師介護士候補者の受け入れ</a:t>
            </a:r>
            <a:r>
              <a:rPr lang="ja-JP" altLang="en-US" sz="2400" dirty="0" smtClean="0"/>
              <a:t>開始</a:t>
            </a:r>
            <a:endParaRPr lang="en-US" altLang="ja-JP" sz="2400" dirty="0" smtClean="0"/>
          </a:p>
          <a:p>
            <a:pPr algn="l"/>
            <a:r>
              <a:rPr lang="ja-JP" altLang="en-US" sz="2400" dirty="0" smtClean="0"/>
              <a:t>・</a:t>
            </a:r>
            <a:r>
              <a:rPr lang="ja-JP" altLang="ja-JP" sz="2400" dirty="0" smtClean="0"/>
              <a:t>日本語教育についての調査研究と候補者や受け入れ施設に対する支援等の活動</a:t>
            </a:r>
            <a:endParaRPr lang="en-US" altLang="ja-JP" sz="2400" dirty="0" smtClean="0"/>
          </a:p>
          <a:p>
            <a:pPr algn="l"/>
            <a:r>
              <a:rPr lang="ja-JP" altLang="en-US" sz="2400" dirty="0" smtClean="0"/>
              <a:t>・</a:t>
            </a:r>
            <a:r>
              <a:rPr lang="ja-JP" altLang="ja-JP" sz="2400" dirty="0" smtClean="0"/>
              <a:t>学会長直属の</a:t>
            </a:r>
            <a:r>
              <a:rPr lang="en-US" altLang="ja-JP" sz="2400" dirty="0" smtClean="0"/>
              <a:t>WG</a:t>
            </a:r>
            <a:r>
              <a:rPr lang="ja-JP" altLang="ja-JP" sz="2400" dirty="0" smtClean="0"/>
              <a:t>として</a:t>
            </a:r>
            <a:r>
              <a:rPr lang="en-US" altLang="ja-JP" sz="2400" dirty="0" smtClean="0"/>
              <a:t>2009</a:t>
            </a:r>
            <a:r>
              <a:rPr lang="ja-JP" altLang="ja-JP" sz="2400" dirty="0" smtClean="0"/>
              <a:t>年</a:t>
            </a:r>
            <a:r>
              <a:rPr lang="en-US" altLang="ja-JP" sz="2400" dirty="0" smtClean="0"/>
              <a:t>5</a:t>
            </a:r>
            <a:r>
              <a:rPr lang="ja-JP" altLang="ja-JP" sz="2400" dirty="0" smtClean="0"/>
              <a:t>月設置</a:t>
            </a:r>
            <a:endParaRPr lang="en-US" altLang="ja-JP" sz="2400" dirty="0" smtClean="0"/>
          </a:p>
          <a:p>
            <a:pPr algn="l"/>
            <a:r>
              <a:rPr lang="en-US" altLang="ja-JP" sz="2400" dirty="0"/>
              <a:t> </a:t>
            </a:r>
            <a:r>
              <a:rPr lang="en-US" altLang="ja-JP" sz="2400" dirty="0" smtClean="0"/>
              <a:t>              </a:t>
            </a:r>
            <a:r>
              <a:rPr lang="ja-JP" altLang="en-US" sz="2400" dirty="0" smtClean="0">
                <a:solidFill>
                  <a:srgbClr val="FF0000"/>
                </a:solidFill>
              </a:rPr>
              <a:t>（</a:t>
            </a:r>
            <a:r>
              <a:rPr lang="en-US" altLang="ja-JP" sz="2400" dirty="0" smtClean="0">
                <a:solidFill>
                  <a:srgbClr val="FF0000"/>
                </a:solidFill>
              </a:rPr>
              <a:t>『</a:t>
            </a:r>
            <a:r>
              <a:rPr lang="ja-JP" altLang="en-US" sz="2400" dirty="0" smtClean="0">
                <a:solidFill>
                  <a:srgbClr val="FF0000"/>
                </a:solidFill>
              </a:rPr>
              <a:t>悲鳴</a:t>
            </a:r>
            <a:r>
              <a:rPr lang="en-US" altLang="ja-JP" sz="2400" dirty="0" smtClean="0">
                <a:solidFill>
                  <a:srgbClr val="FF0000"/>
                </a:solidFill>
              </a:rPr>
              <a:t>』</a:t>
            </a:r>
            <a:r>
              <a:rPr lang="ja-JP" altLang="en-US" sz="2400" dirty="0" smtClean="0">
                <a:solidFill>
                  <a:srgbClr val="FF0000"/>
                </a:solidFill>
              </a:rPr>
              <a:t>を背景に）</a:t>
            </a:r>
            <a:endParaRPr lang="ja-JP" altLang="ja-JP" sz="2400" dirty="0" smtClean="0">
              <a:solidFill>
                <a:srgbClr val="FF0000"/>
              </a:solidFill>
            </a:endParaRPr>
          </a:p>
          <a:p>
            <a:endParaRPr kumimoji="1" lang="ja-JP" altLang="en-US" dirty="0"/>
          </a:p>
        </p:txBody>
      </p:sp>
    </p:spTree>
    <p:extLst>
      <p:ext uri="{BB962C8B-B14F-4D97-AF65-F5344CB8AC3E}">
        <p14:creationId xmlns:p14="http://schemas.microsoft.com/office/powerpoint/2010/main" val="26228981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2000" dirty="0">
                <a:latin typeface="ＤＦＰ太丸ゴシック体"/>
                <a:ea typeface="ＤＦＰ太丸ゴシック体"/>
                <a:cs typeface="ＤＦＰ太丸ゴシック体"/>
              </a:rPr>
              <a:t>Ⅰ</a:t>
            </a:r>
            <a:r>
              <a:rPr lang="en-US" altLang="ja-JP" sz="2000" dirty="0">
                <a:latin typeface="ＤＦＰ太丸ゴシック体"/>
                <a:ea typeface="ＤＦＰ太丸ゴシック体"/>
                <a:cs typeface="ＤＦＰ太丸ゴシック体"/>
              </a:rPr>
              <a:t>.</a:t>
            </a:r>
            <a:r>
              <a:rPr lang="ja-JP" altLang="ja-JP" sz="2000" dirty="0">
                <a:latin typeface="ＤＦＰ太丸ゴシック体"/>
                <a:ea typeface="ＤＦＰ太丸ゴシック体"/>
                <a:cs typeface="ＤＦＰ太丸ゴシック体"/>
              </a:rPr>
              <a:t>日本語教育学会ワーキンググループ（</a:t>
            </a:r>
            <a:r>
              <a:rPr lang="en-US" altLang="ja-JP" sz="2000" dirty="0">
                <a:latin typeface="ＤＦＰ太丸ゴシック体"/>
                <a:ea typeface="ＤＦＰ太丸ゴシック体"/>
                <a:cs typeface="ＤＦＰ太丸ゴシック体"/>
              </a:rPr>
              <a:t>2009</a:t>
            </a:r>
            <a:r>
              <a:rPr lang="ja-JP" altLang="ja-JP" sz="2000" dirty="0">
                <a:latin typeface="ＤＦＰ太丸ゴシック体"/>
                <a:ea typeface="ＤＦＰ太丸ゴシック体"/>
                <a:cs typeface="ＤＦＰ太丸ゴシック体"/>
              </a:rPr>
              <a:t>年</a:t>
            </a:r>
            <a:r>
              <a:rPr lang="en-US" altLang="ja-JP" sz="2000" dirty="0">
                <a:latin typeface="ＤＦＰ太丸ゴシック体"/>
                <a:ea typeface="ＤＦＰ太丸ゴシック体"/>
                <a:cs typeface="ＤＦＰ太丸ゴシック体"/>
              </a:rPr>
              <a:t>~2011</a:t>
            </a:r>
            <a:r>
              <a:rPr lang="ja-JP" altLang="ja-JP" sz="2000" dirty="0">
                <a:latin typeface="ＤＦＰ太丸ゴシック体"/>
                <a:ea typeface="ＤＦＰ太丸ゴシック体"/>
                <a:cs typeface="ＤＦＰ太丸ゴシック体"/>
              </a:rPr>
              <a:t>年度）</a:t>
            </a:r>
            <a:r>
              <a:rPr lang="ja-JP" altLang="ja-JP" sz="3200" dirty="0"/>
              <a:t/>
            </a:r>
            <a:br>
              <a:rPr lang="ja-JP" altLang="ja-JP" sz="3200" dirty="0"/>
            </a:br>
            <a:r>
              <a:rPr lang="ja-JP" altLang="ja-JP" sz="3200" dirty="0"/>
              <a:t>　　　</a:t>
            </a:r>
            <a:endParaRPr lang="ja-JP" altLang="ja-JP" sz="2400" dirty="0"/>
          </a:p>
        </p:txBody>
      </p:sp>
      <p:sp>
        <p:nvSpPr>
          <p:cNvPr id="3" name="サブタイトル 2"/>
          <p:cNvSpPr>
            <a:spLocks noGrp="1"/>
          </p:cNvSpPr>
          <p:nvPr>
            <p:ph type="subTitle" idx="1"/>
          </p:nvPr>
        </p:nvSpPr>
        <p:spPr>
          <a:xfrm>
            <a:off x="715819" y="2597697"/>
            <a:ext cx="7989454" cy="3532909"/>
          </a:xfrm>
        </p:spPr>
        <p:txBody>
          <a:bodyPr>
            <a:normAutofit fontScale="40000" lnSpcReduction="20000"/>
          </a:bodyPr>
          <a:lstStyle/>
          <a:p>
            <a:pPr algn="l"/>
            <a:r>
              <a:rPr lang="en-US" altLang="ja-JP" sz="5100" dirty="0" smtClean="0"/>
              <a:t>2. </a:t>
            </a:r>
            <a:r>
              <a:rPr lang="ja-JP" altLang="en-US" sz="5100" dirty="0" smtClean="0"/>
              <a:t>メンバー</a:t>
            </a:r>
            <a:endParaRPr lang="en-US" altLang="ja-JP" sz="5100" dirty="0" smtClean="0"/>
          </a:p>
          <a:p>
            <a:pPr algn="l"/>
            <a:endParaRPr lang="ja-JP" altLang="ja-JP" sz="5100" dirty="0" smtClean="0"/>
          </a:p>
          <a:p>
            <a:pPr algn="l"/>
            <a:r>
              <a:rPr lang="ja-JP" altLang="en-US" sz="5100" dirty="0" smtClean="0"/>
              <a:t>　</a:t>
            </a:r>
            <a:r>
              <a:rPr lang="ja-JP" altLang="ja-JP" sz="5100" dirty="0" smtClean="0"/>
              <a:t>今村</a:t>
            </a:r>
            <a:r>
              <a:rPr lang="ja-JP" altLang="ja-JP" sz="5100" dirty="0"/>
              <a:t>和宏（一橋大学） 遠藤織枝（元文教大学</a:t>
            </a:r>
            <a:r>
              <a:rPr lang="ja-JP" altLang="ja-JP" sz="5100" dirty="0" smtClean="0"/>
              <a:t>）</a:t>
            </a:r>
            <a:endParaRPr lang="en-US" altLang="ja-JP" sz="5100" dirty="0" smtClean="0"/>
          </a:p>
          <a:p>
            <a:pPr algn="l"/>
            <a:r>
              <a:rPr lang="ja-JP" altLang="ja-JP" sz="5100" dirty="0"/>
              <a:t>　奥田尚甲（広島大学大学院生（当時））　　　</a:t>
            </a:r>
          </a:p>
          <a:p>
            <a:pPr algn="l"/>
            <a:r>
              <a:rPr lang="ja-JP" altLang="ja-JP" sz="5100" dirty="0"/>
              <a:t>　神吉宇一（海外技術者研修協会（当時）</a:t>
            </a:r>
            <a:r>
              <a:rPr lang="ja-JP" altLang="ja-JP" sz="5100" dirty="0" smtClean="0"/>
              <a:t>、</a:t>
            </a:r>
            <a:endParaRPr lang="en-US" altLang="ja-JP" sz="5100" dirty="0" smtClean="0"/>
          </a:p>
          <a:p>
            <a:pPr algn="l"/>
            <a:r>
              <a:rPr lang="ja-JP" altLang="ja-JP" sz="5100" dirty="0"/>
              <a:t>　</a:t>
            </a:r>
            <a:r>
              <a:rPr lang="ja-JP" altLang="en-US" sz="5100" dirty="0" smtClean="0"/>
              <a:t>　　　　　　　</a:t>
            </a:r>
            <a:r>
              <a:rPr lang="ja-JP" altLang="ja-JP" sz="5100" dirty="0" smtClean="0"/>
              <a:t>海外</a:t>
            </a:r>
            <a:r>
              <a:rPr lang="ja-JP" altLang="ja-JP" sz="5100" dirty="0"/>
              <a:t>産業人材育成協会（</a:t>
            </a:r>
            <a:r>
              <a:rPr lang="en-US" altLang="ja-JP" sz="5100" dirty="0"/>
              <a:t>HIDA</a:t>
            </a:r>
            <a:r>
              <a:rPr lang="ja-JP" altLang="ja-JP" sz="5100" dirty="0"/>
              <a:t>））　　　</a:t>
            </a:r>
          </a:p>
          <a:p>
            <a:pPr algn="l"/>
            <a:r>
              <a:rPr lang="ja-JP" altLang="ja-JP" sz="5100" dirty="0"/>
              <a:t>　三枝令子（一橋大学）　西郡仁朗（首都大学東京，座長）　　　　</a:t>
            </a:r>
          </a:p>
          <a:p>
            <a:pPr algn="l"/>
            <a:r>
              <a:rPr lang="ja-JP" altLang="ja-JP" sz="5100" dirty="0"/>
              <a:t>　春原憲一郎（海外技術者研修協会（当時））　　</a:t>
            </a:r>
            <a:endParaRPr lang="en-US" altLang="ja-JP" sz="5100" dirty="0" smtClean="0"/>
          </a:p>
          <a:p>
            <a:pPr algn="l"/>
            <a:r>
              <a:rPr lang="ja-JP" altLang="ja-JP" sz="5100" dirty="0"/>
              <a:t>　</a:t>
            </a:r>
            <a:r>
              <a:rPr lang="ja-JP" altLang="ja-JP" sz="5100" dirty="0" smtClean="0"/>
              <a:t>本田</a:t>
            </a:r>
            <a:r>
              <a:rPr lang="ja-JP" altLang="ja-JP" sz="5100" dirty="0"/>
              <a:t>弘之（杏林</a:t>
            </a:r>
            <a:r>
              <a:rPr lang="ja-JP" altLang="ja-JP" sz="5100" dirty="0" smtClean="0"/>
              <a:t>大学</a:t>
            </a:r>
            <a:r>
              <a:rPr lang="ja-JP" altLang="ja-JP" sz="5100" dirty="0"/>
              <a:t>（当時）</a:t>
            </a:r>
            <a:r>
              <a:rPr lang="ja-JP" altLang="ja-JP" sz="5100" dirty="0" smtClean="0"/>
              <a:t>）</a:t>
            </a:r>
            <a:r>
              <a:rPr lang="ja-JP" altLang="ja-JP" sz="5100" dirty="0"/>
              <a:t>　</a:t>
            </a:r>
            <a:r>
              <a:rPr lang="ja-JP" altLang="ja-JP" sz="5100" dirty="0" smtClean="0"/>
              <a:t>宮崎里司</a:t>
            </a:r>
            <a:r>
              <a:rPr lang="ja-JP" altLang="ja-JP" sz="5100" dirty="0"/>
              <a:t>（早稲田</a:t>
            </a:r>
            <a:r>
              <a:rPr lang="ja-JP" altLang="ja-JP" sz="5100" dirty="0" smtClean="0"/>
              <a:t>大学）</a:t>
            </a:r>
            <a:endParaRPr lang="en-US" altLang="ja-JP" sz="5100" dirty="0" smtClean="0"/>
          </a:p>
          <a:p>
            <a:pPr algn="l"/>
            <a:endParaRPr lang="en-US" altLang="ja-JP" sz="5100" dirty="0" smtClean="0"/>
          </a:p>
          <a:p>
            <a:pPr algn="l"/>
            <a:r>
              <a:rPr lang="ja-JP" altLang="en-US" sz="5100" dirty="0">
                <a:solidFill>
                  <a:srgbClr val="FF0000"/>
                </a:solidFill>
              </a:rPr>
              <a:t>日本語教育法制化</a:t>
            </a:r>
            <a:r>
              <a:rPr lang="en-US" altLang="ja-JP" sz="5100" dirty="0">
                <a:solidFill>
                  <a:srgbClr val="FF0000"/>
                </a:solidFill>
              </a:rPr>
              <a:t>WG</a:t>
            </a:r>
            <a:r>
              <a:rPr lang="ja-JP" altLang="en-US" sz="5100" dirty="0">
                <a:solidFill>
                  <a:srgbClr val="FF0000"/>
                </a:solidFill>
              </a:rPr>
              <a:t>との連携</a:t>
            </a:r>
            <a:r>
              <a:rPr lang="en-US" altLang="ja-JP" sz="5100" dirty="0">
                <a:solidFill>
                  <a:srgbClr val="FF0000"/>
                </a:solidFill>
              </a:rPr>
              <a:t>	</a:t>
            </a:r>
            <a:r>
              <a:rPr lang="ja-JP" altLang="en-US" sz="5100" dirty="0">
                <a:solidFill>
                  <a:srgbClr val="FF0000"/>
                </a:solidFill>
              </a:rPr>
              <a:t>日本語教育の声を社会に</a:t>
            </a:r>
            <a:endParaRPr lang="ja-JP" altLang="ja-JP" sz="5100" dirty="0">
              <a:solidFill>
                <a:srgbClr val="FF0000"/>
              </a:solidFill>
            </a:endParaRPr>
          </a:p>
          <a:p>
            <a:endParaRPr lang="ja-JP" altLang="en-US" dirty="0">
              <a:solidFill>
                <a:srgbClr val="FF0000"/>
              </a:solidFill>
            </a:endParaRPr>
          </a:p>
          <a:p>
            <a:pPr algn="l"/>
            <a:endParaRPr lang="en-US" altLang="ja-JP" sz="2400" dirty="0"/>
          </a:p>
          <a:p>
            <a:pPr algn="l"/>
            <a:endParaRPr kumimoji="1" lang="ja-JP" altLang="en-US" dirty="0">
              <a:solidFill>
                <a:srgbClr val="FF0000"/>
              </a:solidFill>
            </a:endParaRPr>
          </a:p>
        </p:txBody>
      </p:sp>
    </p:spTree>
    <p:extLst>
      <p:ext uri="{BB962C8B-B14F-4D97-AF65-F5344CB8AC3E}">
        <p14:creationId xmlns:p14="http://schemas.microsoft.com/office/powerpoint/2010/main" val="42852660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2000" dirty="0">
                <a:latin typeface="ＤＦＰ太丸ゴシック体"/>
                <a:ea typeface="ＤＦＰ太丸ゴシック体"/>
                <a:cs typeface="ＤＦＰ太丸ゴシック体"/>
              </a:rPr>
              <a:t>Ⅰ</a:t>
            </a:r>
            <a:r>
              <a:rPr lang="en-US" altLang="ja-JP" sz="2000" dirty="0">
                <a:latin typeface="ＤＦＰ太丸ゴシック体"/>
                <a:ea typeface="ＤＦＰ太丸ゴシック体"/>
                <a:cs typeface="ＤＦＰ太丸ゴシック体"/>
              </a:rPr>
              <a:t>.</a:t>
            </a:r>
            <a:r>
              <a:rPr lang="ja-JP" altLang="ja-JP" sz="2000" dirty="0">
                <a:latin typeface="ＤＦＰ太丸ゴシック体"/>
                <a:ea typeface="ＤＦＰ太丸ゴシック体"/>
                <a:cs typeface="ＤＦＰ太丸ゴシック体"/>
              </a:rPr>
              <a:t>日本語教育学会ワーキンググループ（</a:t>
            </a:r>
            <a:r>
              <a:rPr lang="en-US" altLang="ja-JP" sz="2000" dirty="0">
                <a:latin typeface="ＤＦＰ太丸ゴシック体"/>
                <a:ea typeface="ＤＦＰ太丸ゴシック体"/>
                <a:cs typeface="ＤＦＰ太丸ゴシック体"/>
              </a:rPr>
              <a:t>2009</a:t>
            </a:r>
            <a:r>
              <a:rPr lang="ja-JP" altLang="ja-JP" sz="2000" dirty="0">
                <a:latin typeface="ＤＦＰ太丸ゴシック体"/>
                <a:ea typeface="ＤＦＰ太丸ゴシック体"/>
                <a:cs typeface="ＤＦＰ太丸ゴシック体"/>
              </a:rPr>
              <a:t>年</a:t>
            </a:r>
            <a:r>
              <a:rPr lang="en-US" altLang="ja-JP" sz="2000" dirty="0">
                <a:latin typeface="ＤＦＰ太丸ゴシック体"/>
                <a:ea typeface="ＤＦＰ太丸ゴシック体"/>
                <a:cs typeface="ＤＦＰ太丸ゴシック体"/>
              </a:rPr>
              <a:t>~2011</a:t>
            </a:r>
            <a:r>
              <a:rPr lang="ja-JP" altLang="ja-JP" sz="2000" dirty="0">
                <a:latin typeface="ＤＦＰ太丸ゴシック体"/>
                <a:ea typeface="ＤＦＰ太丸ゴシック体"/>
                <a:cs typeface="ＤＦＰ太丸ゴシック体"/>
              </a:rPr>
              <a:t>年度）</a:t>
            </a:r>
            <a:r>
              <a:rPr lang="ja-JP" altLang="ja-JP" sz="3200" dirty="0"/>
              <a:t/>
            </a:r>
            <a:br>
              <a:rPr lang="ja-JP" altLang="ja-JP" sz="3200" dirty="0"/>
            </a:br>
            <a:r>
              <a:rPr lang="ja-JP" altLang="ja-JP" sz="3200" dirty="0"/>
              <a:t>　　　</a:t>
            </a:r>
            <a:endParaRPr lang="ja-JP" altLang="ja-JP" sz="2400" dirty="0"/>
          </a:p>
        </p:txBody>
      </p:sp>
      <p:sp>
        <p:nvSpPr>
          <p:cNvPr id="3" name="サブタイトル 2"/>
          <p:cNvSpPr>
            <a:spLocks noGrp="1"/>
          </p:cNvSpPr>
          <p:nvPr>
            <p:ph type="subTitle" idx="1"/>
          </p:nvPr>
        </p:nvSpPr>
        <p:spPr>
          <a:xfrm>
            <a:off x="715819" y="2309091"/>
            <a:ext cx="7989454" cy="3532909"/>
          </a:xfrm>
        </p:spPr>
        <p:txBody>
          <a:bodyPr>
            <a:normAutofit/>
          </a:bodyPr>
          <a:lstStyle/>
          <a:p>
            <a:r>
              <a:rPr lang="en-US" altLang="ja-JP" sz="2800" dirty="0"/>
              <a:t>3. </a:t>
            </a:r>
            <a:r>
              <a:rPr lang="ja-JP" altLang="ja-JP" sz="2800" dirty="0"/>
              <a:t>初期の活動：</a:t>
            </a:r>
            <a:r>
              <a:rPr lang="en-US" altLang="ja-JP" sz="2800" dirty="0"/>
              <a:t>WG</a:t>
            </a:r>
            <a:r>
              <a:rPr lang="ja-JP" altLang="ja-JP" sz="2800" dirty="0"/>
              <a:t>としての調査活動研究の探索</a:t>
            </a:r>
          </a:p>
          <a:p>
            <a:pPr algn="l"/>
            <a:endParaRPr lang="ja-JP" altLang="ja-JP" sz="3200" dirty="0" smtClean="0"/>
          </a:p>
          <a:p>
            <a:pPr algn="l"/>
            <a:r>
              <a:rPr lang="ja-JP" altLang="ja-JP" sz="2400" dirty="0"/>
              <a:t>　　</a:t>
            </a:r>
            <a:r>
              <a:rPr lang="ja-JP" altLang="en-US" sz="2400" dirty="0" smtClean="0"/>
              <a:t>　</a:t>
            </a:r>
            <a:r>
              <a:rPr lang="ja-JP" altLang="ja-JP" sz="2400" dirty="0" smtClean="0"/>
              <a:t>・</a:t>
            </a:r>
            <a:r>
              <a:rPr lang="ja-JP" altLang="ja-JP" sz="2400" dirty="0"/>
              <a:t>ミーティングによる情報交換</a:t>
            </a:r>
          </a:p>
          <a:p>
            <a:pPr algn="l"/>
            <a:r>
              <a:rPr lang="ja-JP" altLang="ja-JP" sz="2400" dirty="0"/>
              <a:t>　　　・各自の研究の発表と議論（</a:t>
            </a:r>
            <a:r>
              <a:rPr lang="en-US" altLang="ja-JP" sz="2400" dirty="0"/>
              <a:t>MT, </a:t>
            </a:r>
            <a:r>
              <a:rPr lang="ja-JP" altLang="ja-JP" sz="2400" dirty="0"/>
              <a:t>学会等）</a:t>
            </a:r>
          </a:p>
          <a:p>
            <a:pPr algn="l"/>
            <a:r>
              <a:rPr lang="ja-JP" altLang="ja-JP" sz="2400" dirty="0"/>
              <a:t>　　　・関連機関との意見交換と協議</a:t>
            </a:r>
          </a:p>
          <a:p>
            <a:endParaRPr kumimoji="1" lang="ja-JP" altLang="en-US" dirty="0"/>
          </a:p>
        </p:txBody>
      </p:sp>
    </p:spTree>
    <p:extLst>
      <p:ext uri="{BB962C8B-B14F-4D97-AF65-F5344CB8AC3E}">
        <p14:creationId xmlns:p14="http://schemas.microsoft.com/office/powerpoint/2010/main" val="12456004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2000" dirty="0">
                <a:latin typeface="ＤＦＰ太丸ゴシック体"/>
                <a:ea typeface="ＤＦＰ太丸ゴシック体"/>
                <a:cs typeface="ＤＦＰ太丸ゴシック体"/>
              </a:rPr>
              <a:t>Ⅰ</a:t>
            </a:r>
            <a:r>
              <a:rPr lang="en-US" altLang="ja-JP" sz="2000" dirty="0">
                <a:latin typeface="ＤＦＰ太丸ゴシック体"/>
                <a:ea typeface="ＤＦＰ太丸ゴシック体"/>
                <a:cs typeface="ＤＦＰ太丸ゴシック体"/>
              </a:rPr>
              <a:t>.</a:t>
            </a:r>
            <a:r>
              <a:rPr lang="ja-JP" altLang="ja-JP" sz="2000" dirty="0">
                <a:latin typeface="ＤＦＰ太丸ゴシック体"/>
                <a:ea typeface="ＤＦＰ太丸ゴシック体"/>
                <a:cs typeface="ＤＦＰ太丸ゴシック体"/>
              </a:rPr>
              <a:t>日本語教育学会ワーキンググループ（</a:t>
            </a:r>
            <a:r>
              <a:rPr lang="en-US" altLang="ja-JP" sz="2000" dirty="0">
                <a:latin typeface="ＤＦＰ太丸ゴシック体"/>
                <a:ea typeface="ＤＦＰ太丸ゴシック体"/>
                <a:cs typeface="ＤＦＰ太丸ゴシック体"/>
              </a:rPr>
              <a:t>2009</a:t>
            </a:r>
            <a:r>
              <a:rPr lang="ja-JP" altLang="ja-JP" sz="2000" dirty="0">
                <a:latin typeface="ＤＦＰ太丸ゴシック体"/>
                <a:ea typeface="ＤＦＰ太丸ゴシック体"/>
                <a:cs typeface="ＤＦＰ太丸ゴシック体"/>
              </a:rPr>
              <a:t>年</a:t>
            </a:r>
            <a:r>
              <a:rPr lang="en-US" altLang="ja-JP" sz="2000" dirty="0">
                <a:latin typeface="ＤＦＰ太丸ゴシック体"/>
                <a:ea typeface="ＤＦＰ太丸ゴシック体"/>
                <a:cs typeface="ＤＦＰ太丸ゴシック体"/>
              </a:rPr>
              <a:t>~2011</a:t>
            </a:r>
            <a:r>
              <a:rPr lang="ja-JP" altLang="ja-JP" sz="2000" dirty="0">
                <a:latin typeface="ＤＦＰ太丸ゴシック体"/>
                <a:ea typeface="ＤＦＰ太丸ゴシック体"/>
                <a:cs typeface="ＤＦＰ太丸ゴシック体"/>
              </a:rPr>
              <a:t>年度）</a:t>
            </a:r>
            <a:r>
              <a:rPr lang="ja-JP" altLang="ja-JP" sz="3200" dirty="0"/>
              <a:t/>
            </a:r>
            <a:br>
              <a:rPr lang="ja-JP" altLang="ja-JP" sz="3200" dirty="0"/>
            </a:br>
            <a:r>
              <a:rPr lang="ja-JP" altLang="ja-JP" sz="3200" dirty="0"/>
              <a:t>　　　</a:t>
            </a:r>
            <a:endParaRPr lang="ja-JP" altLang="ja-JP" sz="2400" dirty="0"/>
          </a:p>
        </p:txBody>
      </p:sp>
      <p:sp>
        <p:nvSpPr>
          <p:cNvPr id="3" name="サブタイトル 2"/>
          <p:cNvSpPr>
            <a:spLocks noGrp="1"/>
          </p:cNvSpPr>
          <p:nvPr>
            <p:ph type="subTitle" idx="1"/>
          </p:nvPr>
        </p:nvSpPr>
        <p:spPr>
          <a:xfrm>
            <a:off x="715819" y="2309091"/>
            <a:ext cx="7989454" cy="3532909"/>
          </a:xfrm>
        </p:spPr>
        <p:txBody>
          <a:bodyPr>
            <a:normAutofit fontScale="92500" lnSpcReduction="10000"/>
          </a:bodyPr>
          <a:lstStyle/>
          <a:p>
            <a:r>
              <a:rPr lang="en-US" altLang="ja-JP" sz="2800" dirty="0"/>
              <a:t>3. </a:t>
            </a:r>
            <a:r>
              <a:rPr lang="ja-JP" altLang="ja-JP" sz="2800" dirty="0"/>
              <a:t>初期の活動：</a:t>
            </a:r>
            <a:r>
              <a:rPr lang="en-US" altLang="ja-JP" sz="2800" dirty="0"/>
              <a:t>WG</a:t>
            </a:r>
            <a:r>
              <a:rPr lang="ja-JP" altLang="ja-JP" sz="2800" dirty="0"/>
              <a:t>としての調査活動研究の探索</a:t>
            </a:r>
          </a:p>
          <a:p>
            <a:pPr algn="l"/>
            <a:endParaRPr lang="ja-JP" altLang="ja-JP" sz="3200" dirty="0" smtClean="0"/>
          </a:p>
          <a:p>
            <a:pPr algn="l"/>
            <a:r>
              <a:rPr lang="ja-JP" altLang="ja-JP" sz="2400" dirty="0"/>
              <a:t>　　</a:t>
            </a:r>
            <a:r>
              <a:rPr lang="ja-JP" altLang="en-US" sz="2400" dirty="0" smtClean="0"/>
              <a:t>　</a:t>
            </a:r>
            <a:r>
              <a:rPr lang="ja-JP" altLang="ja-JP" sz="2400" dirty="0" smtClean="0"/>
              <a:t>・</a:t>
            </a:r>
            <a:r>
              <a:rPr lang="ja-JP" altLang="ja-JP" sz="2400" dirty="0"/>
              <a:t>ミーティングによる情報交換</a:t>
            </a:r>
          </a:p>
          <a:p>
            <a:pPr algn="l"/>
            <a:r>
              <a:rPr lang="ja-JP" altLang="ja-JP" sz="2400" dirty="0"/>
              <a:t>　　　・各自の研究の発表と議論（</a:t>
            </a:r>
            <a:r>
              <a:rPr lang="en-US" altLang="ja-JP" sz="2400" dirty="0"/>
              <a:t>MT, </a:t>
            </a:r>
            <a:r>
              <a:rPr lang="ja-JP" altLang="ja-JP" sz="2400" dirty="0"/>
              <a:t>学会等）</a:t>
            </a:r>
          </a:p>
          <a:p>
            <a:pPr algn="l"/>
            <a:r>
              <a:rPr lang="ja-JP" altLang="ja-JP" sz="2400" dirty="0"/>
              <a:t>　　　・関連機関との意見交換と</a:t>
            </a:r>
            <a:r>
              <a:rPr lang="ja-JP" altLang="ja-JP" sz="2400" dirty="0" smtClean="0"/>
              <a:t>協議</a:t>
            </a:r>
            <a:endParaRPr lang="en-US" altLang="ja-JP" sz="2400" dirty="0" smtClean="0"/>
          </a:p>
          <a:p>
            <a:r>
              <a:rPr lang="ja-JP" altLang="ja-JP" sz="2400" dirty="0" smtClean="0">
                <a:solidFill>
                  <a:srgbClr val="FF0000"/>
                </a:solidFill>
              </a:rPr>
              <a:t>厚生</a:t>
            </a:r>
            <a:r>
              <a:rPr lang="ja-JP" altLang="ja-JP" sz="2400" dirty="0">
                <a:solidFill>
                  <a:srgbClr val="FF0000"/>
                </a:solidFill>
              </a:rPr>
              <a:t>労働省社会援護局　　日本介護福祉士会　　　　　　　　</a:t>
            </a:r>
          </a:p>
          <a:p>
            <a:r>
              <a:rPr lang="ja-JP" altLang="ja-JP" sz="2400" dirty="0" smtClean="0">
                <a:solidFill>
                  <a:srgbClr val="FF0000"/>
                </a:solidFill>
              </a:rPr>
              <a:t>日本</a:t>
            </a:r>
            <a:r>
              <a:rPr lang="ja-JP" altLang="ja-JP" sz="2400" dirty="0">
                <a:solidFill>
                  <a:srgbClr val="FF0000"/>
                </a:solidFill>
              </a:rPr>
              <a:t>テスト学会　　　　　日本介護</a:t>
            </a:r>
            <a:r>
              <a:rPr lang="ja-JP" altLang="ja-JP" sz="2400" dirty="0" smtClean="0">
                <a:solidFill>
                  <a:srgbClr val="FF0000"/>
                </a:solidFill>
              </a:rPr>
              <a:t>支援協</a:t>
            </a:r>
            <a:r>
              <a:rPr lang="ja-JP" altLang="en-US" sz="2400" dirty="0" smtClean="0">
                <a:solidFill>
                  <a:srgbClr val="FF0000"/>
                </a:solidFill>
              </a:rPr>
              <a:t>会</a:t>
            </a:r>
            <a:endParaRPr lang="en-US" altLang="ja-JP" sz="2400" dirty="0" smtClean="0">
              <a:solidFill>
                <a:srgbClr val="FF0000"/>
              </a:solidFill>
            </a:endParaRPr>
          </a:p>
          <a:p>
            <a:pPr algn="l"/>
            <a:r>
              <a:rPr lang="ja-JP" altLang="en-US" sz="2400" dirty="0" smtClean="0">
                <a:solidFill>
                  <a:srgbClr val="FF0000"/>
                </a:solidFill>
              </a:rPr>
              <a:t>　　　東京都社会福祉協議会</a:t>
            </a:r>
            <a:endParaRPr lang="en-US" altLang="ja-JP" sz="2400" dirty="0" smtClean="0">
              <a:solidFill>
                <a:srgbClr val="FF0000"/>
              </a:solidFill>
            </a:endParaRPr>
          </a:p>
          <a:p>
            <a:r>
              <a:rPr lang="ja-JP" altLang="en-US" sz="2400" dirty="0" smtClean="0">
                <a:solidFill>
                  <a:srgbClr val="0000FF"/>
                </a:solidFill>
              </a:rPr>
              <a:t>関係諸団体数多し。　当時の受け入れに関する報道論調は？</a:t>
            </a:r>
            <a:endParaRPr lang="ja-JP" altLang="ja-JP" sz="2400" dirty="0">
              <a:solidFill>
                <a:srgbClr val="0000FF"/>
              </a:solidFill>
            </a:endParaRPr>
          </a:p>
          <a:p>
            <a:pPr algn="l"/>
            <a:endParaRPr lang="ja-JP" altLang="ja-JP" sz="2400" dirty="0"/>
          </a:p>
          <a:p>
            <a:endParaRPr kumimoji="1" lang="ja-JP" altLang="en-US" dirty="0"/>
          </a:p>
        </p:txBody>
      </p:sp>
    </p:spTree>
    <p:extLst>
      <p:ext uri="{BB962C8B-B14F-4D97-AF65-F5344CB8AC3E}">
        <p14:creationId xmlns:p14="http://schemas.microsoft.com/office/powerpoint/2010/main" val="40093034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944" y="-169141"/>
            <a:ext cx="7790873" cy="1924050"/>
          </a:xfrm>
        </p:spPr>
        <p:txBody>
          <a:bodyPr/>
          <a:lstStyle/>
          <a:p>
            <a:r>
              <a:rPr lang="ja-JP" altLang="ja-JP" sz="2000" dirty="0">
                <a:latin typeface="ＤＦＰ太丸ゴシック体"/>
                <a:ea typeface="ＤＦＰ太丸ゴシック体"/>
                <a:cs typeface="ＤＦＰ太丸ゴシック体"/>
              </a:rPr>
              <a:t>Ⅰ</a:t>
            </a:r>
            <a:r>
              <a:rPr lang="en-US" altLang="ja-JP" sz="2000" dirty="0">
                <a:latin typeface="ＤＦＰ太丸ゴシック体"/>
                <a:ea typeface="ＤＦＰ太丸ゴシック体"/>
                <a:cs typeface="ＤＦＰ太丸ゴシック体"/>
              </a:rPr>
              <a:t>.</a:t>
            </a:r>
            <a:r>
              <a:rPr lang="ja-JP" altLang="ja-JP" sz="2000" dirty="0">
                <a:latin typeface="ＤＦＰ太丸ゴシック体"/>
                <a:ea typeface="ＤＦＰ太丸ゴシック体"/>
                <a:cs typeface="ＤＦＰ太丸ゴシック体"/>
              </a:rPr>
              <a:t>日本語教育学会ワーキンググループ（</a:t>
            </a:r>
            <a:r>
              <a:rPr lang="en-US" altLang="ja-JP" sz="2000" dirty="0">
                <a:latin typeface="ＤＦＰ太丸ゴシック体"/>
                <a:ea typeface="ＤＦＰ太丸ゴシック体"/>
                <a:cs typeface="ＤＦＰ太丸ゴシック体"/>
              </a:rPr>
              <a:t>2009</a:t>
            </a:r>
            <a:r>
              <a:rPr lang="ja-JP" altLang="ja-JP" sz="2000" dirty="0">
                <a:latin typeface="ＤＦＰ太丸ゴシック体"/>
                <a:ea typeface="ＤＦＰ太丸ゴシック体"/>
                <a:cs typeface="ＤＦＰ太丸ゴシック体"/>
              </a:rPr>
              <a:t>年</a:t>
            </a:r>
            <a:r>
              <a:rPr lang="en-US" altLang="ja-JP" sz="2000" dirty="0">
                <a:latin typeface="ＤＦＰ太丸ゴシック体"/>
                <a:ea typeface="ＤＦＰ太丸ゴシック体"/>
                <a:cs typeface="ＤＦＰ太丸ゴシック体"/>
              </a:rPr>
              <a:t>~2011</a:t>
            </a:r>
            <a:r>
              <a:rPr lang="ja-JP" altLang="ja-JP" sz="2000" dirty="0">
                <a:latin typeface="ＤＦＰ太丸ゴシック体"/>
                <a:ea typeface="ＤＦＰ太丸ゴシック体"/>
                <a:cs typeface="ＤＦＰ太丸ゴシック体"/>
              </a:rPr>
              <a:t>年度）</a:t>
            </a:r>
            <a:r>
              <a:rPr lang="ja-JP" altLang="ja-JP" sz="3200" dirty="0"/>
              <a:t/>
            </a:r>
            <a:br>
              <a:rPr lang="ja-JP" altLang="ja-JP" sz="3200" dirty="0"/>
            </a:br>
            <a:r>
              <a:rPr lang="ja-JP" altLang="ja-JP" sz="3200" dirty="0"/>
              <a:t>　　　</a:t>
            </a:r>
            <a:endParaRPr lang="ja-JP" altLang="ja-JP" sz="2400" dirty="0"/>
          </a:p>
        </p:txBody>
      </p:sp>
      <p:sp>
        <p:nvSpPr>
          <p:cNvPr id="3" name="サブタイトル 2"/>
          <p:cNvSpPr>
            <a:spLocks noGrp="1"/>
          </p:cNvSpPr>
          <p:nvPr>
            <p:ph type="subTitle" idx="1"/>
          </p:nvPr>
        </p:nvSpPr>
        <p:spPr>
          <a:xfrm>
            <a:off x="715819" y="2309091"/>
            <a:ext cx="7989454" cy="3532909"/>
          </a:xfrm>
        </p:spPr>
        <p:txBody>
          <a:bodyPr>
            <a:normAutofit/>
          </a:bodyPr>
          <a:lstStyle/>
          <a:p>
            <a:pPr algn="l"/>
            <a:r>
              <a:rPr lang="en-US" altLang="ja-JP" sz="2800" dirty="0"/>
              <a:t>4. </a:t>
            </a:r>
            <a:r>
              <a:rPr lang="en-US" altLang="ja-JP" sz="2800" dirty="0" smtClean="0"/>
              <a:t>WG</a:t>
            </a:r>
            <a:r>
              <a:rPr lang="ja-JP" altLang="en-US" sz="2800" dirty="0" smtClean="0"/>
              <a:t>としての</a:t>
            </a:r>
            <a:r>
              <a:rPr lang="ja-JP" altLang="ja-JP" sz="2800" dirty="0" smtClean="0"/>
              <a:t>２つ</a:t>
            </a:r>
            <a:r>
              <a:rPr lang="ja-JP" altLang="ja-JP" sz="2800" dirty="0"/>
              <a:t>の</a:t>
            </a:r>
            <a:r>
              <a:rPr lang="ja-JP" altLang="ja-JP" sz="2800" dirty="0" smtClean="0"/>
              <a:t>方向</a:t>
            </a:r>
            <a:endParaRPr lang="en-US" altLang="ja-JP" sz="2800" dirty="0"/>
          </a:p>
          <a:p>
            <a:pPr algn="l"/>
            <a:endParaRPr lang="en-US" altLang="ja-JP" sz="2800" dirty="0" smtClean="0"/>
          </a:p>
          <a:p>
            <a:pPr algn="l"/>
            <a:r>
              <a:rPr lang="ja-JP" altLang="ja-JP" sz="2800" dirty="0"/>
              <a:t>　</a:t>
            </a:r>
            <a:r>
              <a:rPr lang="ja-JP" altLang="ja-JP" sz="2800" dirty="0" smtClean="0"/>
              <a:t>○ </a:t>
            </a:r>
            <a:r>
              <a:rPr lang="ja-JP" altLang="ja-JP" sz="2800" dirty="0"/>
              <a:t>国家試験に関する分析と</a:t>
            </a:r>
            <a:r>
              <a:rPr lang="ja-JP" altLang="ja-JP" sz="2800" dirty="0" smtClean="0"/>
              <a:t>提言</a:t>
            </a:r>
            <a:endParaRPr lang="en-US" altLang="ja-JP" sz="2800" dirty="0" smtClean="0"/>
          </a:p>
          <a:p>
            <a:pPr algn="l"/>
            <a:r>
              <a:rPr lang="ja-JP" altLang="ja-JP" sz="2800" dirty="0"/>
              <a:t>　</a:t>
            </a:r>
            <a:r>
              <a:rPr lang="ja-JP" altLang="ja-JP" sz="2800" dirty="0" smtClean="0"/>
              <a:t>○ </a:t>
            </a:r>
            <a:r>
              <a:rPr lang="ja-JP" altLang="ja-JP" sz="2800" dirty="0"/>
              <a:t>研修：日本語教師への看護・</a:t>
            </a:r>
            <a:r>
              <a:rPr lang="ja-JP" altLang="ja-JP" sz="2800" dirty="0" smtClean="0"/>
              <a:t>介護</a:t>
            </a:r>
            <a:r>
              <a:rPr lang="ja-JP" altLang="en-US" sz="2800" dirty="0" smtClean="0"/>
              <a:t>分野</a:t>
            </a:r>
            <a:endParaRPr lang="ja-JP" altLang="ja-JP" sz="2800" dirty="0"/>
          </a:p>
          <a:p>
            <a:r>
              <a:rPr lang="ja-JP" altLang="ja-JP" sz="2800" dirty="0"/>
              <a:t>　　　　</a:t>
            </a:r>
            <a:r>
              <a:rPr lang="en-US" altLang="ja-JP" sz="2800" dirty="0"/>
              <a:t>   </a:t>
            </a:r>
            <a:r>
              <a:rPr lang="ja-JP" altLang="ja-JP" sz="2800" dirty="0" smtClean="0"/>
              <a:t>受け入れ</a:t>
            </a:r>
            <a:r>
              <a:rPr lang="ja-JP" altLang="ja-JP" sz="2800" dirty="0"/>
              <a:t>施設の方への日本語教育</a:t>
            </a:r>
          </a:p>
          <a:p>
            <a:endParaRPr kumimoji="1" lang="ja-JP" altLang="en-US" dirty="0"/>
          </a:p>
        </p:txBody>
      </p:sp>
    </p:spTree>
    <p:extLst>
      <p:ext uri="{BB962C8B-B14F-4D97-AF65-F5344CB8AC3E}">
        <p14:creationId xmlns:p14="http://schemas.microsoft.com/office/powerpoint/2010/main" val="193355026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都市">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都市.thmx</Template>
  <TotalTime>1977</TotalTime>
  <Words>1948</Words>
  <Application>Microsoft Macintosh PowerPoint</Application>
  <PresentationFormat>画面に合わせる (4:3)</PresentationFormat>
  <Paragraphs>544</Paragraphs>
  <Slides>49</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49</vt:i4>
      </vt:variant>
    </vt:vector>
  </HeadingPairs>
  <TitlesOfParts>
    <vt:vector size="51" baseType="lpstr">
      <vt:lpstr>都市</vt:lpstr>
      <vt:lpstr>文書</vt:lpstr>
      <vt:lpstr>  日本語教育に何ができたか、 これから何ができるか 〜まとめ〜 </vt:lpstr>
      <vt:lpstr>  日本語教育に何ができたか、 これから何ができるか 〜まとめ〜 </vt:lpstr>
      <vt:lpstr>  日本語教育に何ができたか、 これから何ができるか 〜まとめ〜 </vt:lpstr>
      <vt:lpstr>Ⅰ.日本語教育学会ワーキンググループ（2009年~2011年度） 　　　</vt:lpstr>
      <vt:lpstr>Ⅰ.日本語教育学会ワーキンググループ（2009年~2011年度） 　　　</vt:lpstr>
      <vt:lpstr>Ⅰ.日本語教育学会ワーキンググループ（2009年~2011年度） 　　　</vt:lpstr>
      <vt:lpstr>Ⅰ.日本語教育学会ワーキンググループ（2009年~2011年度） 　　　</vt:lpstr>
      <vt:lpstr>Ⅰ.日本語教育学会ワーキンググループ（2009年~2011年度） 　　　</vt:lpstr>
      <vt:lpstr>Ⅰ.日本語教育学会ワーキンググループ（2009年~2011年度） 　　　</vt:lpstr>
      <vt:lpstr>Ⅰ.日本語教育学会ワーキンググループ（2009年~2011年度） 　　　</vt:lpstr>
      <vt:lpstr>Ⅰ.日本語教育学会ワーキンググループ（2009年~2011年度） 　　　</vt:lpstr>
      <vt:lpstr>Ⅰ.日本語教育学会ワーキンググループ（2009年~2011年度） 　　　</vt:lpstr>
      <vt:lpstr>Ⅰ.日本語教育学会ワーキンググループ（2009年~2011年度） 　　　</vt:lpstr>
      <vt:lpstr>Ⅰ.日本語教育学会ワーキンググループ（2009年~2011年度） 　　　</vt:lpstr>
      <vt:lpstr>Ⅰ.日本語教育学会ワーキンググループ（2009年~2011年度） 　　　</vt:lpstr>
      <vt:lpstr>Ⅰ.日本語教育学会ワーキンググループ（2009年~2011年度） 　　　</vt:lpstr>
      <vt:lpstr>Ⅰ.日本語教育学会ワーキンググループ（2009年~2011年度） 　　　</vt:lpstr>
      <vt:lpstr>Ⅰ.日本語教育学会ワーキンググループ（2009年~2011年度） 　　　</vt:lpstr>
      <vt:lpstr>Ⅰ.日本語教育学会ワーキンググループ（2009年~2011年度） 　　　</vt:lpstr>
      <vt:lpstr>Ⅰ.日本語教育学会ワーキンググループ（2009年~2011年度） 　　　</vt:lpstr>
      <vt:lpstr>Ⅰ.日本語教育学会ワーキンググループ（2009年~2011年度） 　　　</vt:lpstr>
      <vt:lpstr>Ⅰ.日本語教育学会ワーキンググループ（2009年~2011年度） 　　　</vt:lpstr>
      <vt:lpstr>Ⅲ. 事前研修から施設内での研修、              合格後の研修の「アーティキュレーション」 　　　　　　〜自律学習をどう促すか〜</vt:lpstr>
      <vt:lpstr>Ⅲ. 事前研修から施設内での研修、              合格後の研修の「アーティキュレーション」 　　　　　　〜自律学習をどう促すか〜</vt:lpstr>
      <vt:lpstr>Ⅲ. 事前研修から施設内での研修、              合格後の研修の「アーティキュレーション」 　　　　　　〜自律学習をどう促すか〜</vt:lpstr>
      <vt:lpstr>Ⅲ. 事前研修から施設内での研修、              合格後の研修の「アーティキュレーション」 　　　　　　〜自律学習をどう促すか〜</vt:lpstr>
      <vt:lpstr>Ⅲ. 事前研修から施設内での研修、              合格後の研修の「アーティキュレーション」 　　　　　　〜自律学習をどう促すか〜</vt:lpstr>
      <vt:lpstr>Ⅰ.日本語教育学会ワーキンググループ（2009年~2011年度） 　　　</vt:lpstr>
      <vt:lpstr>Ⅰ.日本語教育学会ワーキンググループ（2009年~2011年度）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TMU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日本語教育に何ができたか、 これから何ができるか 〜まとめ〜 </dc:title>
  <dc:creator>西郡 仁朗</dc:creator>
  <cp:lastModifiedBy>西郡 仁朗</cp:lastModifiedBy>
  <cp:revision>34</cp:revision>
  <dcterms:created xsi:type="dcterms:W3CDTF">2013-07-12T12:30:55Z</dcterms:created>
  <dcterms:modified xsi:type="dcterms:W3CDTF">2014-07-21T22:29:12Z</dcterms:modified>
</cp:coreProperties>
</file>